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73"/>
  </p:handoutMasterIdLst>
  <p:sldIdLst>
    <p:sldId id="257" r:id="rId3"/>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324"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 id="315" r:id="rId63"/>
    <p:sldId id="325" r:id="rId64"/>
    <p:sldId id="316" r:id="rId65"/>
    <p:sldId id="317" r:id="rId66"/>
    <p:sldId id="318" r:id="rId67"/>
    <p:sldId id="319" r:id="rId68"/>
    <p:sldId id="320" r:id="rId69"/>
    <p:sldId id="321" r:id="rId70"/>
    <p:sldId id="322" r:id="rId71"/>
    <p:sldId id="323" r:id="rId72"/>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4" userDrawn="1">
          <p15:clr>
            <a:srgbClr val="A4A3A4"/>
          </p15:clr>
        </p15:guide>
        <p15:guide id="2" pos="382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80" autoAdjust="0"/>
    <p:restoredTop sz="86374"/>
  </p:normalViewPr>
  <p:slideViewPr>
    <p:cSldViewPr snapToGrid="0" showGuides="1">
      <p:cViewPr varScale="1">
        <p:scale>
          <a:sx n="127" d="100"/>
          <a:sy n="127" d="100"/>
        </p:scale>
        <p:origin x="1952" y="184"/>
      </p:cViewPr>
      <p:guideLst>
        <p:guide orient="horz" pos="2164"/>
        <p:guide pos="3822"/>
      </p:guideLst>
    </p:cSldViewPr>
  </p:slideViewPr>
  <p:outlineViewPr>
    <p:cViewPr>
      <p:scale>
        <a:sx n="33" d="100"/>
        <a:sy n="33" d="100"/>
      </p:scale>
      <p:origin x="0" y="0"/>
    </p:cViewPr>
  </p:outlin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6" Type="http://schemas.openxmlformats.org/officeDocument/2006/relationships/tableStyles" Target="tableStyles.xml"/><Relationship Id="rId75" Type="http://schemas.openxmlformats.org/officeDocument/2006/relationships/viewProps" Target="viewProps.xml"/><Relationship Id="rId74" Type="http://schemas.openxmlformats.org/officeDocument/2006/relationships/presProps" Target="presProps.xml"/><Relationship Id="rId73" Type="http://schemas.openxmlformats.org/officeDocument/2006/relationships/handoutMaster" Target="handoutMasters/handoutMaster1.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lnSpc>
                <a:spcPct val="130000"/>
              </a:lnSpc>
              <a:defRPr sz="6000">
                <a:effectLst/>
              </a:defRPr>
            </a:lvl1pPr>
          </a:lstStyle>
          <a:p>
            <a:r>
              <a:rPr lang="zh-CN" altLang="en-US" dirty="0"/>
              <a:t>单击此处添加标题</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2400">
                <a:solidFill>
                  <a:schemeClr val="tx1">
                    <a:lumMod val="75000"/>
                    <a:lumOff val="25000"/>
                  </a:schemeClr>
                </a:solidFill>
                <a:effectLst/>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单击此处添加副标题</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4400" b="0">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49" y="469127"/>
            <a:ext cx="10307927" cy="4093347"/>
          </a:xfrm>
        </p:spPr>
        <p:txBody>
          <a:bodyPr anchor="b">
            <a:normAutofit/>
          </a:bodyPr>
          <a:lstStyle>
            <a:lvl1pPr>
              <a:defRPr sz="6000">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10307926" cy="647555"/>
          </a:xfrm>
        </p:spPr>
        <p:txBody>
          <a:bodyPr>
            <a:normAutofit/>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4400" b="0" i="0">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744961"/>
            <a:ext cx="5157787"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400" b="0">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3200" b="0">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4400"/>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1" Type="http://schemas.openxmlformats.org/officeDocument/2006/relationships/notesSlide" Target="../notesSlides/notesSlide19.xml"/><Relationship Id="rId10" Type="http://schemas.openxmlformats.org/officeDocument/2006/relationships/slideLayout" Target="../slideLayouts/slideLayout7.xml"/><Relationship Id="rId1" Type="http://schemas.openxmlformats.org/officeDocument/2006/relationships/tags" Target="../tags/tag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1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tags" Target="../tags/tag1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7.xml"/><Relationship Id="rId1" Type="http://schemas.openxmlformats.org/officeDocument/2006/relationships/tags" Target="../tags/tag1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7.xml"/><Relationship Id="rId1" Type="http://schemas.openxmlformats.org/officeDocument/2006/relationships/tags" Target="../tags/tag20.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7.xml"/><Relationship Id="rId1" Type="http://schemas.openxmlformats.org/officeDocument/2006/relationships/tags" Target="../tags/tag21.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7.xml"/><Relationship Id="rId1" Type="http://schemas.openxmlformats.org/officeDocument/2006/relationships/tags" Target="../tags/tag22.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7.xml"/><Relationship Id="rId1" Type="http://schemas.openxmlformats.org/officeDocument/2006/relationships/tags" Target="../tags/tag23.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7.xml"/><Relationship Id="rId1" Type="http://schemas.openxmlformats.org/officeDocument/2006/relationships/tags" Target="../tags/tag2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grpSp>
      <p:sp>
        <p:nvSpPr>
          <p:cNvPr id="13" name="文本框 12"/>
          <p:cNvSpPr txBox="1"/>
          <p:nvPr/>
        </p:nvSpPr>
        <p:spPr>
          <a:xfrm>
            <a:off x="3361690" y="3613785"/>
            <a:ext cx="5923280" cy="583565"/>
          </a:xfrm>
          <a:prstGeom prst="rect">
            <a:avLst/>
          </a:prstGeom>
          <a:noFill/>
        </p:spPr>
        <p:txBody>
          <a:bodyPr wrap="square" rtlCol="0">
            <a:spAutoFit/>
          </a:bodyPr>
          <a:p>
            <a:pPr algn="dist"/>
            <a:r>
              <a:rPr lang="zh-CN" altLang="en-US" sz="3200">
                <a:solidFill>
                  <a:schemeClr val="tx1">
                    <a:lumMod val="75000"/>
                    <a:lumOff val="25000"/>
                  </a:schemeClr>
                </a:solidFill>
                <a:latin typeface="微软雅黑" panose="020B0503020204020204" charset="-122"/>
                <a:ea typeface="微软雅黑" panose="020B0503020204020204" charset="-122"/>
              </a:rPr>
              <a:t>广西普通高中学业水平考试</a:t>
            </a:r>
            <a:endParaRPr lang="zh-CN" altLang="en-US" sz="3200">
              <a:solidFill>
                <a:schemeClr val="tx1">
                  <a:lumMod val="75000"/>
                  <a:lumOff val="25000"/>
                </a:schemeClr>
              </a:solidFill>
              <a:latin typeface="微软雅黑" panose="020B0503020204020204" charset="-122"/>
              <a:ea typeface="微软雅黑" panose="020B0503020204020204"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p>
            <a:pPr algn="dist"/>
            <a:r>
              <a:rPr lang="zh-CN" altLang="en-US" sz="4800" b="1">
                <a:solidFill>
                  <a:schemeClr val="tx1">
                    <a:lumMod val="75000"/>
                    <a:lumOff val="25000"/>
                  </a:schemeClr>
                </a:solidFill>
                <a:latin typeface="微软雅黑" panose="020B0503020204020204" charset="-122"/>
                <a:ea typeface="微软雅黑" panose="020B0503020204020204" charset="-122"/>
              </a:rPr>
              <a:t>训练指导</a:t>
            </a:r>
            <a:endParaRPr lang="zh-CN" altLang="en-US" sz="4800" b="1">
              <a:solidFill>
                <a:schemeClr val="tx1">
                  <a:lumMod val="75000"/>
                  <a:lumOff val="25000"/>
                </a:schemeClr>
              </a:solidFill>
              <a:latin typeface="微软雅黑" panose="020B0503020204020204" charset="-122"/>
              <a:ea typeface="微软雅黑" panose="020B0503020204020204" charset="-122"/>
            </a:endParaRPr>
          </a:p>
        </p:txBody>
      </p:sp>
      <p:sp>
        <p:nvSpPr>
          <p:cNvPr id="33" name="流程图: 终止 32"/>
          <p:cNvSpPr/>
          <p:nvPr/>
        </p:nvSpPr>
        <p:spPr>
          <a:xfrm>
            <a:off x="5336540" y="5536565"/>
            <a:ext cx="1973580" cy="77533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b="1">
                <a:solidFill>
                  <a:schemeClr val="tx1">
                    <a:lumMod val="75000"/>
                    <a:lumOff val="25000"/>
                  </a:schemeClr>
                </a:solidFill>
                <a:latin typeface="微软雅黑" panose="020B0503020204020204" charset="-122"/>
                <a:ea typeface="微软雅黑" panose="020B0503020204020204" charset="-122"/>
              </a:rPr>
              <a:t>历史</a:t>
            </a:r>
            <a:endParaRPr lang="zh-CN" altLang="en-US" sz="3600" b="1">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784860" y="10795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、古代世界的帝国</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54355" y="844550"/>
            <a:ext cx="6758940" cy="493395"/>
          </a:xfrm>
          <a:prstGeom prst="rect">
            <a:avLst/>
          </a:prstGeom>
          <a:noFill/>
        </p:spPr>
        <p:txBody>
          <a:bodyPr wrap="square" rtlCol="0">
            <a:noAutofit/>
          </a:bodyPr>
          <a:p>
            <a:pPr indent="457200"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古代文明的扩展</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促进了大帝国的兴起。</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4" name="表格 3"/>
          <p:cNvGraphicFramePr/>
          <p:nvPr>
            <p:custDataLst>
              <p:tags r:id="rId1"/>
            </p:custDataLst>
          </p:nvPr>
        </p:nvGraphicFramePr>
        <p:xfrm>
          <a:off x="419735" y="1643380"/>
          <a:ext cx="11166475" cy="4214495"/>
        </p:xfrm>
        <a:graphic>
          <a:graphicData uri="http://schemas.openxmlformats.org/drawingml/2006/table">
            <a:tbl>
              <a:tblPr/>
              <a:tblGrid>
                <a:gridCol w="1628140"/>
                <a:gridCol w="3288030"/>
                <a:gridCol w="2593340"/>
                <a:gridCol w="3656965"/>
              </a:tblGrid>
              <a:tr h="427990">
                <a:tc>
                  <a:txBody>
                    <a:bodyPr/>
                    <a:p>
                      <a:pPr marL="69850" indent="0" algn="ctr" eaLnBrk="0" fontAlgn="base">
                        <a:spcBef>
                          <a:spcPts val="500"/>
                        </a:spcBef>
                        <a:spcAft>
                          <a:spcPct val="0"/>
                        </a:spcAft>
                      </a:pPr>
                      <a:r>
                        <a:rPr lang="zh-CN" sz="2400" b="1">
                          <a:solidFill>
                            <a:srgbClr val="000000"/>
                          </a:solidFill>
                          <a:latin typeface="+mn-ea"/>
                        </a:rPr>
                        <a:t>古代帝国</a:t>
                      </a:r>
                      <a:endParaRPr lang="zh-CN" sz="2400" b="1">
                        <a:solidFill>
                          <a:srgbClr val="000000"/>
                        </a:solidFill>
                        <a:latin typeface="+mn-ea"/>
                      </a:endParaRPr>
                    </a:p>
                  </a:txBody>
                  <a:tcPr marL="0" marR="0" marT="0" marB="0" anchor="t"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p>
                      <a:pPr marL="598805" indent="0" algn="l" eaLnBrk="0" fontAlgn="base">
                        <a:spcBef>
                          <a:spcPts val="500"/>
                        </a:spcBef>
                        <a:spcAft>
                          <a:spcPct val="0"/>
                        </a:spcAft>
                      </a:pPr>
                      <a:r>
                        <a:rPr lang="zh-CN" sz="2400">
                          <a:solidFill>
                            <a:srgbClr val="000000"/>
                          </a:solidFill>
                          <a:latin typeface="+mn-ea"/>
                        </a:rPr>
                        <a:t>波斯帝国</a:t>
                      </a:r>
                      <a:endParaRPr lang="zh-CN" sz="2400">
                        <a:solidFill>
                          <a:srgbClr val="000000"/>
                        </a:solidFill>
                        <a:latin typeface="+mn-ea"/>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401955" indent="0" algn="l" eaLnBrk="0" fontAlgn="base">
                        <a:spcBef>
                          <a:spcPts val="500"/>
                        </a:spcBef>
                        <a:spcAft>
                          <a:spcPct val="0"/>
                        </a:spcAft>
                      </a:pPr>
                      <a:r>
                        <a:rPr lang="zh-CN" sz="2400">
                          <a:solidFill>
                            <a:srgbClr val="000000"/>
                          </a:solidFill>
                          <a:latin typeface="+mn-ea"/>
                        </a:rPr>
                        <a:t>亚历山大帝国</a:t>
                      </a:r>
                      <a:endParaRPr lang="zh-CN" sz="2400">
                        <a:solidFill>
                          <a:srgbClr val="000000"/>
                        </a:solidFill>
                        <a:latin typeface="+mn-ea"/>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731520" indent="0" algn="l" eaLnBrk="0" fontAlgn="base">
                        <a:spcBef>
                          <a:spcPts val="500"/>
                        </a:spcBef>
                        <a:spcAft>
                          <a:spcPct val="0"/>
                        </a:spcAft>
                      </a:pPr>
                      <a:r>
                        <a:rPr lang="zh-CN" sz="2400">
                          <a:solidFill>
                            <a:srgbClr val="000000"/>
                          </a:solidFill>
                          <a:latin typeface="+mn-ea"/>
                        </a:rPr>
                        <a:t>罗马帝国</a:t>
                      </a:r>
                      <a:endParaRPr lang="zh-CN" sz="2400">
                        <a:solidFill>
                          <a:srgbClr val="000000"/>
                        </a:solidFill>
                        <a:latin typeface="+mn-ea"/>
                      </a:endParaRPr>
                    </a:p>
                  </a:txBody>
                  <a:tcPr marL="0" marR="0" marT="0" marB="0" anchor="t"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702945">
                <a:tc>
                  <a:txBody>
                    <a:bodyPr/>
                    <a:p>
                      <a:pPr marL="67945" indent="0" algn="ctr" eaLnBrk="0" fontAlgn="base">
                        <a:spcBef>
                          <a:spcPts val="600"/>
                        </a:spcBef>
                        <a:spcAft>
                          <a:spcPct val="0"/>
                        </a:spcAft>
                      </a:pPr>
                      <a:r>
                        <a:rPr lang="zh-CN" sz="2400" b="1">
                          <a:solidFill>
                            <a:srgbClr val="000000"/>
                          </a:solidFill>
                          <a:latin typeface="+mn-ea"/>
                        </a:rPr>
                        <a:t>统治时间</a:t>
                      </a:r>
                      <a:endParaRPr lang="zh-CN" sz="2400" b="1">
                        <a:solidFill>
                          <a:srgbClr val="000000"/>
                        </a:solidFill>
                        <a:latin typeface="+mn-ea"/>
                      </a:endParaRPr>
                    </a:p>
                  </a:txBody>
                  <a:tcPr marL="0" marR="0" marT="0" marB="0" anchor="ctr"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p>
                      <a:pPr marL="63500" indent="0" algn="l" eaLnBrk="0" fontAlgn="base">
                        <a:spcBef>
                          <a:spcPts val="500"/>
                        </a:spcBef>
                        <a:spcAft>
                          <a:spcPct val="0"/>
                        </a:spcAft>
                      </a:pPr>
                      <a:r>
                        <a:rPr lang="zh-CN" sz="2400">
                          <a:solidFill>
                            <a:srgbClr val="000000"/>
                          </a:solidFill>
                          <a:latin typeface="+mn-ea"/>
                          <a:cs typeface="+mn-ea"/>
                        </a:rPr>
                        <a:t>公元前</a:t>
                      </a:r>
                      <a:r>
                        <a:rPr lang="en-US" altLang="zh-CN" sz="2400">
                          <a:solidFill>
                            <a:srgbClr val="000000"/>
                          </a:solidFill>
                          <a:latin typeface="+mn-ea"/>
                          <a:cs typeface="+mn-ea"/>
                        </a:rPr>
                        <a:t>6—</a:t>
                      </a:r>
                      <a:r>
                        <a:rPr lang="zh-CN" altLang="en-US" sz="2400">
                          <a:solidFill>
                            <a:srgbClr val="000000"/>
                          </a:solidFill>
                          <a:latin typeface="+mn-ea"/>
                          <a:cs typeface="+mn-ea"/>
                        </a:rPr>
                        <a:t>前</a:t>
                      </a:r>
                      <a:r>
                        <a:rPr lang="en-US" altLang="zh-CN" sz="2400">
                          <a:solidFill>
                            <a:srgbClr val="000000"/>
                          </a:solidFill>
                          <a:latin typeface="+mn-ea"/>
                          <a:cs typeface="+mn-ea"/>
                        </a:rPr>
                        <a:t>4</a:t>
                      </a:r>
                      <a:r>
                        <a:rPr lang="zh-CN" sz="2400">
                          <a:solidFill>
                            <a:srgbClr val="000000"/>
                          </a:solidFill>
                          <a:latin typeface="+mn-ea"/>
                          <a:cs typeface="+mn-ea"/>
                        </a:rPr>
                        <a:t>世纪晚期</a:t>
                      </a:r>
                      <a:endParaRPr lang="zh-CN" sz="2400">
                        <a:solidFill>
                          <a:srgbClr val="000000"/>
                        </a:solidFill>
                        <a:latin typeface="+mn-ea"/>
                        <a:cs typeface="+mn-ea"/>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6675" indent="0" algn="l" eaLnBrk="0" fontAlgn="base">
                        <a:spcBef>
                          <a:spcPts val="500"/>
                        </a:spcBef>
                        <a:spcAft>
                          <a:spcPct val="0"/>
                        </a:spcAft>
                      </a:pPr>
                      <a:r>
                        <a:rPr lang="zh-CN" sz="2400">
                          <a:solidFill>
                            <a:srgbClr val="000000"/>
                          </a:solidFill>
                          <a:latin typeface="+mn-ea"/>
                          <a:cs typeface="+mn-ea"/>
                        </a:rPr>
                        <a:t>公元前</a:t>
                      </a:r>
                      <a:r>
                        <a:rPr lang="en-US" altLang="zh-CN" sz="2400">
                          <a:solidFill>
                            <a:srgbClr val="000000"/>
                          </a:solidFill>
                          <a:latin typeface="+mn-ea"/>
                          <a:cs typeface="+mn-ea"/>
                        </a:rPr>
                        <a:t>4</a:t>
                      </a:r>
                      <a:r>
                        <a:rPr lang="zh-CN" sz="2400">
                          <a:solidFill>
                            <a:srgbClr val="000000"/>
                          </a:solidFill>
                          <a:latin typeface="+mn-ea"/>
                          <a:cs typeface="+mn-ea"/>
                        </a:rPr>
                        <a:t>世纪晚期</a:t>
                      </a:r>
                      <a:endParaRPr lang="zh-CN" sz="2400">
                        <a:solidFill>
                          <a:srgbClr val="000000"/>
                        </a:solidFill>
                        <a:latin typeface="+mn-ea"/>
                        <a:cs typeface="+mn-ea"/>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9215" indent="0" algn="l" eaLnBrk="0" fontAlgn="base">
                        <a:spcBef>
                          <a:spcPts val="500"/>
                        </a:spcBef>
                        <a:spcAft>
                          <a:spcPct val="0"/>
                        </a:spcAft>
                      </a:pPr>
                      <a:r>
                        <a:rPr lang="zh-CN" sz="2400">
                          <a:solidFill>
                            <a:srgbClr val="000000"/>
                          </a:solidFill>
                          <a:latin typeface="+mn-ea"/>
                          <a:cs typeface="+mn-ea"/>
                        </a:rPr>
                        <a:t>公元前</a:t>
                      </a:r>
                      <a:r>
                        <a:rPr lang="en-US" altLang="zh-CN" sz="2400">
                          <a:solidFill>
                            <a:srgbClr val="000000"/>
                          </a:solidFill>
                          <a:latin typeface="+mn-ea"/>
                          <a:cs typeface="+mn-ea"/>
                        </a:rPr>
                        <a:t>1</a:t>
                      </a:r>
                      <a:r>
                        <a:rPr lang="zh-CN" sz="2400">
                          <a:solidFill>
                            <a:srgbClr val="000000"/>
                          </a:solidFill>
                          <a:latin typeface="+mn-ea"/>
                          <a:cs typeface="+mn-ea"/>
                        </a:rPr>
                        <a:t>世纪</a:t>
                      </a:r>
                      <a:r>
                        <a:rPr lang="en-US" altLang="zh-CN" sz="2400">
                          <a:solidFill>
                            <a:srgbClr val="000000"/>
                          </a:solidFill>
                          <a:latin typeface="+mn-ea"/>
                          <a:cs typeface="+mn-ea"/>
                        </a:rPr>
                        <a:t>—5</a:t>
                      </a:r>
                      <a:r>
                        <a:rPr lang="zh-CN" sz="2400">
                          <a:solidFill>
                            <a:srgbClr val="000000"/>
                          </a:solidFill>
                          <a:latin typeface="+mn-ea"/>
                          <a:cs typeface="+mn-ea"/>
                        </a:rPr>
                        <a:t>世纪</a:t>
                      </a:r>
                      <a:endParaRPr lang="zh-CN" sz="2400">
                        <a:solidFill>
                          <a:srgbClr val="000000"/>
                        </a:solidFill>
                        <a:latin typeface="+mn-ea"/>
                        <a:cs typeface="+mn-ea"/>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1405890">
                <a:tc>
                  <a:txBody>
                    <a:bodyPr/>
                    <a:p>
                      <a:pPr marL="965200" indent="0" algn="ctr" eaLnBrk="0" fontAlgn="base">
                        <a:lnSpc>
                          <a:spcPct val="146000"/>
                        </a:lnSpc>
                        <a:spcBef>
                          <a:spcPct val="0"/>
                        </a:spcBef>
                        <a:spcAft>
                          <a:spcPct val="0"/>
                        </a:spcAft>
                      </a:pPr>
                      <a:r>
                        <a:rPr lang="en-US" altLang="zh-CN" sz="2400" b="1">
                          <a:solidFill>
                            <a:srgbClr val="000000"/>
                          </a:solidFill>
                          <a:latin typeface="+mn-ea"/>
                          <a:cs typeface="+mn-ea"/>
                        </a:rPr>
                        <a:t> </a:t>
                      </a:r>
                      <a:endParaRPr lang="en-US" altLang="zh-CN" sz="2400" b="1">
                        <a:solidFill>
                          <a:srgbClr val="000000"/>
                        </a:solidFill>
                        <a:latin typeface="+mn-ea"/>
                        <a:cs typeface="+mn-ea"/>
                      </a:endParaRPr>
                    </a:p>
                    <a:p>
                      <a:pPr marL="67945" indent="0" algn="ctr" eaLnBrk="0" fontAlgn="base">
                        <a:spcBef>
                          <a:spcPts val="400"/>
                        </a:spcBef>
                        <a:spcAft>
                          <a:spcPct val="0"/>
                        </a:spcAft>
                      </a:pPr>
                      <a:r>
                        <a:rPr lang="zh-CN" sz="2400" b="1">
                          <a:solidFill>
                            <a:srgbClr val="000000"/>
                          </a:solidFill>
                          <a:latin typeface="+mn-ea"/>
                          <a:cs typeface="+mn-ea"/>
                        </a:rPr>
                        <a:t>统治措施</a:t>
                      </a:r>
                      <a:endParaRPr lang="zh-CN" sz="2400" b="1">
                        <a:solidFill>
                          <a:srgbClr val="000000"/>
                        </a:solidFill>
                        <a:latin typeface="+mn-ea"/>
                        <a:cs typeface="+mn-ea"/>
                      </a:endParaRPr>
                    </a:p>
                  </a:txBody>
                  <a:tcPr marL="0" marR="0" marT="0" marB="0" anchor="t"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p>
                      <a:pPr marL="64135" indent="13335" algn="just" eaLnBrk="0" fontAlgn="base">
                        <a:spcBef>
                          <a:spcPts val="600"/>
                        </a:spcBef>
                        <a:spcAft>
                          <a:spcPct val="0"/>
                        </a:spcAft>
                      </a:pPr>
                      <a:r>
                        <a:rPr lang="zh-CN" sz="2400">
                          <a:solidFill>
                            <a:srgbClr val="000000"/>
                          </a:solidFill>
                          <a:latin typeface="+mn-ea"/>
                          <a:cs typeface="+mn-ea"/>
                        </a:rPr>
                        <a:t>中央</a:t>
                      </a:r>
                      <a:r>
                        <a:rPr lang="zh-CN" altLang="en-US" sz="2400">
                          <a:solidFill>
                            <a:srgbClr val="000000"/>
                          </a:solidFill>
                          <a:latin typeface="+mn-ea"/>
                          <a:cs typeface="+mn-ea"/>
                        </a:rPr>
                        <a:t>：君主专制制度；地方：</a:t>
                      </a:r>
                      <a:r>
                        <a:rPr lang="zh-CN" sz="2400">
                          <a:solidFill>
                            <a:srgbClr val="000000"/>
                          </a:solidFill>
                          <a:latin typeface="+mn-ea"/>
                          <a:cs typeface="+mn-ea"/>
                        </a:rPr>
                        <a:t>行省制</a:t>
                      </a:r>
                      <a:r>
                        <a:rPr lang="zh-CN" altLang="en-US" sz="2400">
                          <a:solidFill>
                            <a:srgbClr val="000000"/>
                          </a:solidFill>
                          <a:latin typeface="+mn-ea"/>
                          <a:cs typeface="+mn-ea"/>
                        </a:rPr>
                        <a:t>；</a:t>
                      </a:r>
                      <a:r>
                        <a:rPr lang="zh-CN" sz="2400">
                          <a:solidFill>
                            <a:srgbClr val="000000"/>
                          </a:solidFill>
                          <a:latin typeface="+mn-ea"/>
                          <a:cs typeface="+mn-ea"/>
                        </a:rPr>
                        <a:t>建立较完善的官僚体系和税收系统</a:t>
                      </a:r>
                      <a:endParaRPr lang="zh-CN" sz="2400">
                        <a:solidFill>
                          <a:srgbClr val="000000"/>
                        </a:solidFill>
                        <a:latin typeface="+mn-ea"/>
                        <a:cs typeface="+mn-ea"/>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7945" indent="0" algn="l" eaLnBrk="0" fontAlgn="base">
                        <a:spcBef>
                          <a:spcPts val="1300"/>
                        </a:spcBef>
                        <a:spcAft>
                          <a:spcPct val="0"/>
                        </a:spcAft>
                      </a:pPr>
                      <a:r>
                        <a:rPr lang="zh-CN" sz="2400">
                          <a:solidFill>
                            <a:srgbClr val="000000"/>
                          </a:solidFill>
                          <a:latin typeface="+mn-ea"/>
                          <a:cs typeface="+mn-ea"/>
                        </a:rPr>
                        <a:t>继承波斯帝国的基本制度</a:t>
                      </a:r>
                      <a:r>
                        <a:rPr lang="zh-CN" altLang="en-US" sz="2400">
                          <a:solidFill>
                            <a:srgbClr val="000000"/>
                          </a:solidFill>
                          <a:latin typeface="+mn-ea"/>
                          <a:cs typeface="+mn-ea"/>
                        </a:rPr>
                        <a:t>，</a:t>
                      </a:r>
                      <a:r>
                        <a:rPr lang="zh-CN" sz="2400">
                          <a:solidFill>
                            <a:srgbClr val="000000"/>
                          </a:solidFill>
                          <a:latin typeface="+mn-ea"/>
                          <a:cs typeface="+mn-ea"/>
                        </a:rPr>
                        <a:t>推广希腊文化</a:t>
                      </a:r>
                      <a:endParaRPr lang="zh-CN" sz="2400">
                        <a:solidFill>
                          <a:srgbClr val="000000"/>
                        </a:solidFill>
                        <a:latin typeface="+mn-ea"/>
                        <a:cs typeface="+mn-ea"/>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965200" indent="0" algn="l" eaLnBrk="0" fontAlgn="base">
                        <a:lnSpc>
                          <a:spcPct val="145000"/>
                        </a:lnSpc>
                        <a:spcBef>
                          <a:spcPct val="0"/>
                        </a:spcBef>
                        <a:spcAft>
                          <a:spcPct val="0"/>
                        </a:spcAft>
                      </a:pPr>
                      <a:r>
                        <a:rPr lang="en-US" altLang="zh-CN" sz="2400">
                          <a:solidFill>
                            <a:srgbClr val="000000"/>
                          </a:solidFill>
                          <a:latin typeface="+mn-ea"/>
                          <a:cs typeface="+mn-ea"/>
                        </a:rPr>
                        <a:t> </a:t>
                      </a:r>
                      <a:endParaRPr lang="en-US" altLang="zh-CN" sz="2400">
                        <a:solidFill>
                          <a:srgbClr val="000000"/>
                        </a:solidFill>
                        <a:latin typeface="+mn-ea"/>
                        <a:cs typeface="+mn-ea"/>
                      </a:endParaRPr>
                    </a:p>
                    <a:p>
                      <a:pPr marL="73660" indent="0" algn="l" eaLnBrk="0" fontAlgn="base">
                        <a:spcBef>
                          <a:spcPts val="400"/>
                        </a:spcBef>
                        <a:spcAft>
                          <a:spcPct val="0"/>
                        </a:spcAft>
                      </a:pPr>
                      <a:r>
                        <a:rPr lang="zh-CN" sz="2400">
                          <a:solidFill>
                            <a:srgbClr val="000000"/>
                          </a:solidFill>
                          <a:latin typeface="+mn-ea"/>
                          <a:cs typeface="+mn-ea"/>
                        </a:rPr>
                        <a:t>罗马法</a:t>
                      </a:r>
                      <a:r>
                        <a:rPr lang="zh-CN" altLang="en-US" sz="2400">
                          <a:solidFill>
                            <a:srgbClr val="000000"/>
                          </a:solidFill>
                          <a:latin typeface="+mn-ea"/>
                          <a:cs typeface="+mn-ea"/>
                        </a:rPr>
                        <a:t>；</a:t>
                      </a:r>
                      <a:r>
                        <a:rPr lang="zh-CN" altLang="en-US" sz="2400">
                          <a:solidFill>
                            <a:srgbClr val="000000"/>
                          </a:solidFill>
                          <a:latin typeface="+mn-ea"/>
                          <a:cs typeface="+mn-ea"/>
                        </a:rPr>
                        <a:t>以基督教为国教</a:t>
                      </a:r>
                      <a:endParaRPr lang="zh-CN" altLang="en-US" sz="2400">
                        <a:solidFill>
                          <a:srgbClr val="000000"/>
                        </a:solidFill>
                        <a:latin typeface="+mn-ea"/>
                        <a:cs typeface="+mn-ea"/>
                      </a:endParaRPr>
                    </a:p>
                  </a:txBody>
                  <a:tcPr marL="0" marR="0" marT="0" marB="0" anchor="t"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1162050">
                <a:tc>
                  <a:txBody>
                    <a:bodyPr/>
                    <a:p>
                      <a:pPr marL="965200" indent="0" algn="ctr" eaLnBrk="0" fontAlgn="base">
                        <a:lnSpc>
                          <a:spcPct val="142000"/>
                        </a:lnSpc>
                        <a:spcBef>
                          <a:spcPct val="0"/>
                        </a:spcBef>
                        <a:spcAft>
                          <a:spcPct val="0"/>
                        </a:spcAft>
                      </a:pPr>
                      <a:r>
                        <a:rPr lang="en-US" altLang="zh-CN" sz="2400" b="1">
                          <a:solidFill>
                            <a:srgbClr val="000000"/>
                          </a:solidFill>
                          <a:latin typeface="+mn-ea"/>
                          <a:cs typeface="+mn-ea"/>
                        </a:rPr>
                        <a:t> </a:t>
                      </a:r>
                      <a:endParaRPr lang="en-US" altLang="zh-CN" sz="2400" b="1">
                        <a:solidFill>
                          <a:srgbClr val="000000"/>
                        </a:solidFill>
                        <a:latin typeface="+mn-ea"/>
                        <a:cs typeface="+mn-ea"/>
                      </a:endParaRPr>
                    </a:p>
                    <a:p>
                      <a:pPr marL="202565" indent="0" algn="ctr" eaLnBrk="0" fontAlgn="base">
                        <a:spcBef>
                          <a:spcPts val="400"/>
                        </a:spcBef>
                        <a:spcAft>
                          <a:spcPct val="0"/>
                        </a:spcAft>
                      </a:pPr>
                      <a:r>
                        <a:rPr lang="zh-CN" sz="2400" b="1">
                          <a:solidFill>
                            <a:srgbClr val="000000"/>
                          </a:solidFill>
                          <a:latin typeface="+mn-ea"/>
                          <a:cs typeface="+mn-ea"/>
                        </a:rPr>
                        <a:t>灭亡</a:t>
                      </a:r>
                      <a:endParaRPr lang="zh-CN" sz="2400" b="1">
                        <a:solidFill>
                          <a:srgbClr val="000000"/>
                        </a:solidFill>
                        <a:latin typeface="+mn-ea"/>
                        <a:cs typeface="+mn-ea"/>
                      </a:endParaRPr>
                    </a:p>
                  </a:txBody>
                  <a:tcPr marL="0" marR="0" marT="0" marB="0" anchor="t"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p>
                      <a:pPr marL="64135" indent="-635" algn="l" eaLnBrk="0" fontAlgn="base">
                        <a:spcBef>
                          <a:spcPts val="1300"/>
                        </a:spcBef>
                        <a:spcAft>
                          <a:spcPct val="0"/>
                        </a:spcAft>
                      </a:pPr>
                      <a:r>
                        <a:rPr lang="zh-CN" sz="2400">
                          <a:solidFill>
                            <a:srgbClr val="000000"/>
                          </a:solidFill>
                          <a:latin typeface="+mn-ea"/>
                          <a:cs typeface="+mn-ea"/>
                        </a:rPr>
                        <a:t>公元前</a:t>
                      </a:r>
                      <a:r>
                        <a:rPr lang="en-US" altLang="zh-CN" sz="2400">
                          <a:solidFill>
                            <a:srgbClr val="000000"/>
                          </a:solidFill>
                          <a:latin typeface="+mn-ea"/>
                          <a:cs typeface="+mn-ea"/>
                        </a:rPr>
                        <a:t>4</a:t>
                      </a:r>
                      <a:r>
                        <a:rPr lang="zh-CN" sz="2400">
                          <a:solidFill>
                            <a:srgbClr val="000000"/>
                          </a:solidFill>
                          <a:latin typeface="+mn-ea"/>
                          <a:cs typeface="+mn-ea"/>
                        </a:rPr>
                        <a:t>世纪末</a:t>
                      </a:r>
                      <a:r>
                        <a:rPr lang="zh-CN" altLang="en-US" sz="2400">
                          <a:solidFill>
                            <a:srgbClr val="000000"/>
                          </a:solidFill>
                          <a:latin typeface="+mn-ea"/>
                          <a:cs typeface="+mn-ea"/>
                        </a:rPr>
                        <a:t>，</a:t>
                      </a:r>
                      <a:r>
                        <a:rPr lang="zh-CN" sz="2400">
                          <a:solidFill>
                            <a:srgbClr val="000000"/>
                          </a:solidFill>
                          <a:latin typeface="+mn-ea"/>
                          <a:cs typeface="+mn-ea"/>
                        </a:rPr>
                        <a:t>马其顿亚历山大入侵波斯帝国</a:t>
                      </a:r>
                      <a:endParaRPr lang="zh-CN" sz="2400">
                        <a:solidFill>
                          <a:srgbClr val="000000"/>
                        </a:solidFill>
                        <a:latin typeface="+mn-ea"/>
                        <a:cs typeface="+mn-ea"/>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7945" indent="-1270" algn="l" eaLnBrk="0" fontAlgn="base">
                        <a:spcBef>
                          <a:spcPts val="1300"/>
                        </a:spcBef>
                        <a:spcAft>
                          <a:spcPct val="0"/>
                        </a:spcAft>
                      </a:pPr>
                      <a:r>
                        <a:rPr lang="zh-CN" sz="2400">
                          <a:solidFill>
                            <a:srgbClr val="000000"/>
                          </a:solidFill>
                          <a:latin typeface="+mn-ea"/>
                          <a:cs typeface="+mn-ea"/>
                        </a:rPr>
                        <a:t>公元前</a:t>
                      </a:r>
                      <a:r>
                        <a:rPr lang="en-US" altLang="zh-CN" sz="2400">
                          <a:solidFill>
                            <a:srgbClr val="000000"/>
                          </a:solidFill>
                          <a:latin typeface="+mn-ea"/>
                          <a:cs typeface="+mn-ea"/>
                        </a:rPr>
                        <a:t>4</a:t>
                      </a:r>
                      <a:r>
                        <a:rPr lang="zh-CN" sz="2400">
                          <a:solidFill>
                            <a:srgbClr val="000000"/>
                          </a:solidFill>
                          <a:latin typeface="+mn-ea"/>
                          <a:cs typeface="+mn-ea"/>
                        </a:rPr>
                        <a:t>世纪晚期</a:t>
                      </a:r>
                      <a:r>
                        <a:rPr lang="zh-CN" altLang="en-US" sz="2400">
                          <a:solidFill>
                            <a:srgbClr val="000000"/>
                          </a:solidFill>
                          <a:latin typeface="+mn-ea"/>
                          <a:cs typeface="+mn-ea"/>
                        </a:rPr>
                        <a:t>，</a:t>
                      </a:r>
                      <a:r>
                        <a:rPr lang="en-US" altLang="zh-CN" sz="2400">
                          <a:solidFill>
                            <a:srgbClr val="000000"/>
                          </a:solidFill>
                          <a:latin typeface="+mn-ea"/>
                          <a:cs typeface="+mn-ea"/>
                        </a:rPr>
                        <a:t> </a:t>
                      </a:r>
                      <a:r>
                        <a:rPr lang="zh-CN" sz="2400">
                          <a:solidFill>
                            <a:srgbClr val="000000"/>
                          </a:solidFill>
                          <a:latin typeface="+mn-ea"/>
                          <a:cs typeface="+mn-ea"/>
                        </a:rPr>
                        <a:t>马其顿亚历山大帝国解体</a:t>
                      </a:r>
                      <a:endParaRPr lang="zh-CN" sz="2400">
                        <a:solidFill>
                          <a:srgbClr val="000000"/>
                        </a:solidFill>
                        <a:latin typeface="+mn-ea"/>
                        <a:cs typeface="+mn-ea"/>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70485" indent="-5080" algn="just" eaLnBrk="0" fontAlgn="base">
                        <a:spcBef>
                          <a:spcPts val="500"/>
                        </a:spcBef>
                        <a:spcAft>
                          <a:spcPct val="0"/>
                        </a:spcAft>
                      </a:pPr>
                      <a:r>
                        <a:rPr lang="en-US" altLang="zh-CN" sz="2400">
                          <a:solidFill>
                            <a:srgbClr val="000000"/>
                          </a:solidFill>
                          <a:latin typeface="+mn-ea"/>
                          <a:cs typeface="+mn-ea"/>
                        </a:rPr>
                        <a:t>4</a:t>
                      </a:r>
                      <a:r>
                        <a:rPr lang="zh-CN" sz="2400">
                          <a:solidFill>
                            <a:srgbClr val="000000"/>
                          </a:solidFill>
                          <a:latin typeface="+mn-ea"/>
                          <a:cs typeface="+mn-ea"/>
                        </a:rPr>
                        <a:t>世纪末帝国分裂为东西两部分。</a:t>
                      </a:r>
                      <a:r>
                        <a:rPr lang="en-US" altLang="zh-CN" sz="2400">
                          <a:solidFill>
                            <a:srgbClr val="000000"/>
                          </a:solidFill>
                          <a:latin typeface="+mn-ea"/>
                          <a:cs typeface="+mn-ea"/>
                        </a:rPr>
                        <a:t>5</a:t>
                      </a:r>
                      <a:r>
                        <a:rPr lang="zh-CN" sz="2400">
                          <a:solidFill>
                            <a:srgbClr val="000000"/>
                          </a:solidFill>
                          <a:latin typeface="+mn-ea"/>
                          <a:cs typeface="+mn-ea"/>
                        </a:rPr>
                        <a:t>世纪后期</a:t>
                      </a:r>
                      <a:r>
                        <a:rPr lang="zh-CN" altLang="en-US" sz="2400">
                          <a:solidFill>
                            <a:srgbClr val="000000"/>
                          </a:solidFill>
                          <a:latin typeface="+mn-ea"/>
                          <a:cs typeface="+mn-ea"/>
                        </a:rPr>
                        <a:t>，</a:t>
                      </a:r>
                      <a:r>
                        <a:rPr lang="zh-CN" altLang="en-US" sz="2400">
                          <a:solidFill>
                            <a:srgbClr val="000000"/>
                          </a:solidFill>
                          <a:latin typeface="+mn-ea"/>
                          <a:cs typeface="+mn-ea"/>
                        </a:rPr>
                        <a:t>在内外夹击下，</a:t>
                      </a:r>
                      <a:r>
                        <a:rPr lang="zh-CN" sz="2400">
                          <a:solidFill>
                            <a:srgbClr val="000000"/>
                          </a:solidFill>
                          <a:latin typeface="+mn-ea"/>
                          <a:cs typeface="+mn-ea"/>
                        </a:rPr>
                        <a:t>西罗马帝国灭亡</a:t>
                      </a:r>
                      <a:endParaRPr lang="zh-CN" sz="2400">
                        <a:solidFill>
                          <a:srgbClr val="000000"/>
                        </a:solidFill>
                        <a:latin typeface="+mn-ea"/>
                        <a:cs typeface="+mn-ea"/>
                      </a:endParaRPr>
                    </a:p>
                  </a:txBody>
                  <a:tcPr marL="0" marR="0" marT="0" marB="0" anchor="t"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515620">
                <a:tc>
                  <a:txBody>
                    <a:bodyPr/>
                    <a:p>
                      <a:pPr marL="71120" indent="0" algn="ctr" eaLnBrk="0" fontAlgn="base">
                        <a:spcBef>
                          <a:spcPts val="600"/>
                        </a:spcBef>
                        <a:spcAft>
                          <a:spcPct val="0"/>
                        </a:spcAft>
                      </a:pPr>
                      <a:r>
                        <a:rPr lang="zh-CN" sz="2400" b="1">
                          <a:solidFill>
                            <a:srgbClr val="000000"/>
                          </a:solidFill>
                          <a:latin typeface="+mn-ea"/>
                        </a:rPr>
                        <a:t>共同影响</a:t>
                      </a:r>
                      <a:endParaRPr lang="zh-CN" sz="2400" b="1">
                        <a:solidFill>
                          <a:srgbClr val="000000"/>
                        </a:solidFill>
                        <a:latin typeface="+mn-ea"/>
                      </a:endParaRPr>
                    </a:p>
                  </a:txBody>
                  <a:tcPr marL="0" marR="0" marT="0" marB="0" anchor="ctr"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solidFill>
                      <a:srgbClr val="D4EFFB"/>
                    </a:solidFill>
                  </a:tcPr>
                </a:tc>
                <a:tc gridSpan="3">
                  <a:txBody>
                    <a:bodyPr/>
                    <a:p>
                      <a:pPr marL="73660" indent="0" algn="l" eaLnBrk="0" fontAlgn="base">
                        <a:spcBef>
                          <a:spcPts val="400"/>
                        </a:spcBef>
                        <a:spcAft>
                          <a:spcPct val="0"/>
                        </a:spcAft>
                      </a:pPr>
                      <a:r>
                        <a:rPr lang="zh-CN" sz="2400">
                          <a:solidFill>
                            <a:srgbClr val="000000"/>
                          </a:solidFill>
                          <a:latin typeface="+mn-ea"/>
                          <a:cs typeface="+mn-ea"/>
                        </a:rPr>
                        <a:t>进一步巩固和扩大了古代文明区</a:t>
                      </a:r>
                      <a:r>
                        <a:rPr lang="zh-CN" altLang="en-US" sz="2400">
                          <a:solidFill>
                            <a:srgbClr val="000000"/>
                          </a:solidFill>
                          <a:latin typeface="+mn-ea"/>
                          <a:cs typeface="+mn-ea"/>
                        </a:rPr>
                        <a:t>，</a:t>
                      </a:r>
                      <a:r>
                        <a:rPr lang="zh-CN" sz="2400">
                          <a:solidFill>
                            <a:srgbClr val="000000"/>
                          </a:solidFill>
                          <a:latin typeface="+mn-ea"/>
                          <a:cs typeface="+mn-ea"/>
                        </a:rPr>
                        <a:t>客观上推动了古代文明的交流与发展</a:t>
                      </a:r>
                      <a:endParaRPr lang="zh-CN" sz="2400">
                        <a:solidFill>
                          <a:srgbClr val="000000"/>
                        </a:solidFill>
                        <a:latin typeface="+mn-ea"/>
                        <a:cs typeface="+mn-ea"/>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hMerge="1">
                  <a:tcP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tcPr>
                </a:tc>
              </a:tr>
            </a:tbl>
          </a:graphicData>
        </a:graphic>
      </p:graphicFrame>
    </p:spTree>
  </p:cSld>
  <p:clrMapOvr>
    <a:masterClrMapping/>
  </p:clrMapOvr>
  <p:transition spd="med">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123950" y="307975"/>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三</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、文明的交流</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66420" y="885190"/>
            <a:ext cx="8847455" cy="744855"/>
          </a:xfrm>
          <a:prstGeom prst="rect">
            <a:avLst/>
          </a:prstGeom>
          <a:noFill/>
        </p:spPr>
        <p:txBody>
          <a:bodyPr wrap="square" rtlCol="0">
            <a:noAutofit/>
          </a:bodyPr>
          <a:p>
            <a:pPr indent="457200"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总趋势：</a:t>
            </a:r>
            <a:r>
              <a:rPr lang="zh-CN" altLang="en-US" sz="2400">
                <a:latin typeface="宋体" panose="02010600030101010101" pitchFamily="2" charset="-122"/>
                <a:ea typeface="宋体" panose="02010600030101010101" pitchFamily="2" charset="-122"/>
                <a:cs typeface="宋体" panose="02010600030101010101" pitchFamily="2" charset="-122"/>
              </a:rPr>
              <a:t>交往不断增多，</a:t>
            </a:r>
            <a:r>
              <a:rPr lang="zh-CN" altLang="en-US" sz="2400">
                <a:latin typeface="宋体" panose="02010600030101010101" pitchFamily="2" charset="-122"/>
                <a:ea typeface="宋体" panose="02010600030101010101" pitchFamily="2" charset="-122"/>
                <a:cs typeface="宋体" panose="02010600030101010101" pitchFamily="2" charset="-122"/>
              </a:rPr>
              <a:t>相互影响不断扩大。</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3" name="表格 2"/>
          <p:cNvGraphicFramePr/>
          <p:nvPr>
            <p:custDataLst>
              <p:tags r:id="rId1"/>
            </p:custDataLst>
          </p:nvPr>
        </p:nvGraphicFramePr>
        <p:xfrm>
          <a:off x="579755" y="1456055"/>
          <a:ext cx="11097260" cy="5066030"/>
        </p:xfrm>
        <a:graphic>
          <a:graphicData uri="http://schemas.openxmlformats.org/drawingml/2006/table">
            <a:tbl>
              <a:tblPr/>
              <a:tblGrid>
                <a:gridCol w="777875"/>
                <a:gridCol w="995680"/>
                <a:gridCol w="9323705"/>
              </a:tblGrid>
              <a:tr h="375285">
                <a:tc gridSpan="2">
                  <a:txBody>
                    <a:bodyPr/>
                    <a:p>
                      <a:pPr algn="ctr" fontAlgn="t"/>
                      <a:r>
                        <a:rPr lang="zh-CN" altLang="en-US" sz="2400" b="1" i="0">
                          <a:solidFill>
                            <a:srgbClr val="000000"/>
                          </a:solidFill>
                          <a:latin typeface="宋体" panose="02010600030101010101" pitchFamily="2" charset="-122"/>
                          <a:ea typeface="宋体" panose="02010600030101010101" pitchFamily="2" charset="-122"/>
                        </a:rPr>
                        <a:t>领域</a:t>
                      </a:r>
                      <a:endParaRPr lang="zh-CN" altLang="en-US" sz="2400" b="1" i="0">
                        <a:solidFill>
                          <a:srgbClr val="000000"/>
                        </a:solidFill>
                        <a:latin typeface="宋体" panose="02010600030101010101" pitchFamily="2" charset="-122"/>
                        <a:ea typeface="宋体" panose="02010600030101010101" pitchFamily="2" charset="-122"/>
                      </a:endParaRPr>
                    </a:p>
                  </a:txBody>
                  <a:tcPr marL="9842" marR="9842" marT="9842" marB="0" anchor="t" anchorCtr="0">
                    <a:lnL w="1270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hMerge="1">
                  <a:tcPr>
                    <a:lnR w="635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a:txBody>
                    <a:bodyPr/>
                    <a:p>
                      <a:pPr algn="ctr" fontAlgn="t"/>
                      <a:r>
                        <a:rPr lang="zh-CN" altLang="en-US" sz="2400" b="1" i="0">
                          <a:solidFill>
                            <a:srgbClr val="000000"/>
                          </a:solidFill>
                          <a:latin typeface="宋体" panose="02010600030101010101" pitchFamily="2" charset="-122"/>
                          <a:ea typeface="宋体" panose="02010600030101010101" pitchFamily="2" charset="-122"/>
                        </a:rPr>
                        <a:t>传播途径</a:t>
                      </a:r>
                      <a:endParaRPr lang="zh-CN" altLang="en-US" sz="2400" b="1" i="0">
                        <a:solidFill>
                          <a:srgbClr val="000000"/>
                        </a:solidFill>
                        <a:latin typeface="宋体" panose="02010600030101010101" pitchFamily="2" charset="-122"/>
                        <a:ea typeface="宋体" panose="02010600030101010101" pitchFamily="2" charset="-122"/>
                      </a:endParaRPr>
                    </a:p>
                  </a:txBody>
                  <a:tcPr marL="9842" marR="9842" marT="9842" marB="0"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r>
              <a:tr h="375285">
                <a:tc rowSpan="2">
                  <a:txBody>
                    <a:bodyPr/>
                    <a:p>
                      <a:pPr algn="ctr" fontAlgn="ctr"/>
                      <a:r>
                        <a:rPr lang="zh-CN" altLang="en-US" sz="2400" b="0" i="0">
                          <a:solidFill>
                            <a:srgbClr val="000000"/>
                          </a:solidFill>
                          <a:latin typeface="宋体" panose="02010600030101010101" pitchFamily="2" charset="-122"/>
                          <a:ea typeface="宋体" panose="02010600030101010101" pitchFamily="2" charset="-122"/>
                        </a:rPr>
                        <a:t>技术</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t"/>
                      <a:r>
                        <a:rPr lang="zh-CN" altLang="en-US" sz="2400" b="0" i="0">
                          <a:solidFill>
                            <a:srgbClr val="000000"/>
                          </a:solidFill>
                          <a:latin typeface="宋体" panose="02010600030101010101" pitchFamily="2" charset="-122"/>
                          <a:ea typeface="宋体" panose="02010600030101010101" pitchFamily="2" charset="-122"/>
                        </a:rPr>
                        <a:t>农耕</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t"/>
                      <a:r>
                        <a:rPr lang="zh-CN" altLang="en-US" sz="2400" b="0" i="0">
                          <a:solidFill>
                            <a:srgbClr val="000000"/>
                          </a:solidFill>
                          <a:latin typeface="宋体" panose="02010600030101010101" pitchFamily="2" charset="-122"/>
                          <a:ea typeface="宋体" panose="02010600030101010101" pitchFamily="2" charset="-122"/>
                        </a:rPr>
                        <a:t>西亚的农耕技术，</a:t>
                      </a:r>
                      <a:r>
                        <a:rPr lang="zh-CN" altLang="en-US" sz="2400" b="0" i="0">
                          <a:solidFill>
                            <a:srgbClr val="000000"/>
                          </a:solidFill>
                          <a:latin typeface="宋体" panose="02010600030101010101" pitchFamily="2" charset="-122"/>
                          <a:ea typeface="宋体" panose="02010600030101010101" pitchFamily="2" charset="-122"/>
                        </a:rPr>
                        <a:t>逐步传到中亚、欧洲和北非一些地区</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375285">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p>
                      <a:pPr algn="ctr" fontAlgn="t"/>
                      <a:r>
                        <a:rPr lang="zh-CN" altLang="en-US" sz="2400" b="0" i="0">
                          <a:solidFill>
                            <a:srgbClr val="000000"/>
                          </a:solidFill>
                          <a:latin typeface="宋体" panose="02010600030101010101" pitchFamily="2" charset="-122"/>
                          <a:ea typeface="宋体" panose="02010600030101010101" pitchFamily="2" charset="-122"/>
                        </a:rPr>
                        <a:t>冶铁</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t"/>
                      <a:r>
                        <a:rPr lang="zh-CN" altLang="en-US" sz="2400" b="0" i="0">
                          <a:solidFill>
                            <a:srgbClr val="000000"/>
                          </a:solidFill>
                          <a:latin typeface="宋体" panose="02010600030101010101" pitchFamily="2" charset="-122"/>
                          <a:ea typeface="宋体" panose="02010600030101010101" pitchFamily="2" charset="-122"/>
                        </a:rPr>
                        <a:t>从西亚扩散到埃及和希腊等地</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375285">
                <a:tc rowSpan="2">
                  <a:txBody>
                    <a:bodyPr/>
                    <a:p>
                      <a:pPr algn="ctr" fontAlgn="ctr"/>
                      <a:r>
                        <a:rPr lang="zh-CN" altLang="en-US" sz="2400" b="0" i="0">
                          <a:solidFill>
                            <a:srgbClr val="000000"/>
                          </a:solidFill>
                          <a:latin typeface="宋体" panose="02010600030101010101" pitchFamily="2" charset="-122"/>
                          <a:ea typeface="宋体" panose="02010600030101010101" pitchFamily="2" charset="-122"/>
                        </a:rPr>
                        <a:t>艺术</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t"/>
                      <a:r>
                        <a:rPr lang="zh-CN" altLang="en-US" sz="2400" b="0" i="0">
                          <a:solidFill>
                            <a:srgbClr val="000000"/>
                          </a:solidFill>
                          <a:latin typeface="宋体" panose="02010600030101010101" pitchFamily="2" charset="-122"/>
                          <a:ea typeface="宋体" panose="02010600030101010101" pitchFamily="2" charset="-122"/>
                        </a:rPr>
                        <a:t>神话</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t"/>
                      <a:r>
                        <a:rPr lang="zh-CN" altLang="en-US" sz="2400" b="0" i="0">
                          <a:solidFill>
                            <a:srgbClr val="000000"/>
                          </a:solidFill>
                          <a:latin typeface="宋体" panose="02010600030101010101" pitchFamily="2" charset="-122"/>
                          <a:ea typeface="宋体" panose="02010600030101010101" pitchFamily="2" charset="-122"/>
                        </a:rPr>
                        <a:t>西亚的神话传入希腊，</a:t>
                      </a:r>
                      <a:r>
                        <a:rPr lang="zh-CN" altLang="en-US" sz="2400" b="0" i="0">
                          <a:solidFill>
                            <a:srgbClr val="000000"/>
                          </a:solidFill>
                          <a:latin typeface="宋体" panose="02010600030101010101" pitchFamily="2" charset="-122"/>
                          <a:ea typeface="宋体" panose="02010600030101010101" pitchFamily="2" charset="-122"/>
                        </a:rPr>
                        <a:t>成为希腊神话的重要内容</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61976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p>
                      <a:pPr algn="ctr" fontAlgn="t"/>
                      <a:r>
                        <a:rPr lang="zh-CN" altLang="en-US" sz="2400" b="0" i="0">
                          <a:solidFill>
                            <a:srgbClr val="000000"/>
                          </a:solidFill>
                          <a:latin typeface="宋体" panose="02010600030101010101" pitchFamily="2" charset="-122"/>
                          <a:ea typeface="宋体" panose="02010600030101010101" pitchFamily="2" charset="-122"/>
                        </a:rPr>
                        <a:t>雕刻</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t"/>
                      <a:r>
                        <a:rPr lang="zh-CN" altLang="en-US" sz="2400" b="0" i="0">
                          <a:solidFill>
                            <a:srgbClr val="000000"/>
                          </a:solidFill>
                          <a:latin typeface="宋体" panose="02010600030101010101" pitchFamily="2" charset="-122"/>
                          <a:ea typeface="宋体" panose="02010600030101010101" pitchFamily="2" charset="-122"/>
                        </a:rPr>
                        <a:t>希腊最初的雕塑艺术</a:t>
                      </a:r>
                      <a:r>
                        <a:rPr lang="en-US" altLang="zh-CN" sz="2400" b="0" i="0">
                          <a:solidFill>
                            <a:srgbClr val="000000"/>
                          </a:solidFill>
                          <a:latin typeface="宋体" panose="02010600030101010101" pitchFamily="2" charset="-122"/>
                          <a:ea typeface="宋体" panose="02010600030101010101" pitchFamily="2" charset="-122"/>
                        </a:rPr>
                        <a:t>,</a:t>
                      </a:r>
                      <a:r>
                        <a:rPr lang="zh-CN" altLang="en-US" sz="2400" b="0" i="0">
                          <a:solidFill>
                            <a:srgbClr val="000000"/>
                          </a:solidFill>
                          <a:latin typeface="宋体" panose="02010600030101010101" pitchFamily="2" charset="-122"/>
                          <a:ea typeface="宋体" panose="02010600030101010101" pitchFamily="2" charset="-122"/>
                        </a:rPr>
                        <a:t>特别是人像雕塑</a:t>
                      </a:r>
                      <a:r>
                        <a:rPr lang="en-US" altLang="zh-CN" sz="2400" b="0" i="0">
                          <a:solidFill>
                            <a:srgbClr val="000000"/>
                          </a:solidFill>
                          <a:latin typeface="宋体" panose="02010600030101010101" pitchFamily="2" charset="-122"/>
                          <a:ea typeface="宋体" panose="02010600030101010101" pitchFamily="2" charset="-122"/>
                        </a:rPr>
                        <a:t>,</a:t>
                      </a:r>
                      <a:r>
                        <a:rPr lang="zh-CN" altLang="en-US" sz="2400" b="0" i="0">
                          <a:solidFill>
                            <a:srgbClr val="000000"/>
                          </a:solidFill>
                          <a:latin typeface="宋体" panose="02010600030101010101" pitchFamily="2" charset="-122"/>
                          <a:ea typeface="宋体" panose="02010600030101010101" pitchFamily="2" charset="-122"/>
                        </a:rPr>
                        <a:t>在很多方面都模仿埃及</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472565">
                <a:tc gridSpan="2">
                  <a:txBody>
                    <a:bodyPr/>
                    <a:p>
                      <a:pPr algn="ctr" fontAlgn="ctr"/>
                      <a:r>
                        <a:rPr lang="zh-CN" altLang="en-US" sz="2400" b="0" i="0">
                          <a:solidFill>
                            <a:srgbClr val="000000"/>
                          </a:solidFill>
                          <a:latin typeface="宋体" panose="02010600030101010101" pitchFamily="2" charset="-122"/>
                          <a:ea typeface="宋体" panose="02010600030101010101" pitchFamily="2" charset="-122"/>
                        </a:rPr>
                        <a:t>字母文字</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hMerge="1">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a:txBody>
                    <a:bodyPr/>
                    <a:p>
                      <a:pPr algn="l" fontAlgn="t"/>
                      <a:r>
                        <a:rPr lang="zh-CN" altLang="en-US" sz="2400" b="0" i="0">
                          <a:solidFill>
                            <a:srgbClr val="000000"/>
                          </a:solidFill>
                          <a:latin typeface="宋体" panose="02010600030101010101" pitchFamily="2" charset="-122"/>
                          <a:ea typeface="宋体" panose="02010600030101010101" pitchFamily="2" charset="-122"/>
                        </a:rPr>
                        <a:t>字母文字起源于西亚地区的腓尼基，在东方演化为阿拉马字母，由阿拉马字母发展出古代西亚、埃及以及印度等地的多种字母；向西传入希腊，</a:t>
                      </a:r>
                      <a:r>
                        <a:rPr lang="zh-CN" altLang="en-US" sz="2400" b="0" i="0">
                          <a:solidFill>
                            <a:srgbClr val="000000"/>
                          </a:solidFill>
                          <a:latin typeface="宋体" panose="02010600030101010101" pitchFamily="2" charset="-122"/>
                          <a:ea typeface="宋体" panose="02010600030101010101" pitchFamily="2" charset="-122"/>
                        </a:rPr>
                        <a:t>形成希腊字母，再演化出拉丁字母；</a:t>
                      </a:r>
                      <a:r>
                        <a:rPr lang="zh-CN" altLang="en-US" sz="2400" b="0" i="0">
                          <a:solidFill>
                            <a:srgbClr val="000000"/>
                          </a:solidFill>
                          <a:latin typeface="宋体" panose="02010600030101010101" pitchFamily="2" charset="-122"/>
                          <a:ea typeface="宋体" panose="02010600030101010101" pitchFamily="2" charset="-122"/>
                        </a:rPr>
                        <a:t>希腊字母和拉丁字母成为今天欧洲几乎所有字母文字的源头</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472565">
                <a:tc gridSpan="2">
                  <a:txBody>
                    <a:bodyPr/>
                    <a:p>
                      <a:pPr algn="ctr" fontAlgn="ctr"/>
                      <a:r>
                        <a:rPr lang="zh-CN" altLang="en-US" sz="2400" b="0" i="0">
                          <a:solidFill>
                            <a:srgbClr val="000000"/>
                          </a:solidFill>
                          <a:latin typeface="宋体" panose="02010600030101010101" pitchFamily="2" charset="-122"/>
                          <a:ea typeface="宋体" panose="02010600030101010101" pitchFamily="2" charset="-122"/>
                        </a:rPr>
                        <a:t>中外往来</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hMerge="1">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a:txBody>
                    <a:bodyPr/>
                    <a:p>
                      <a:pPr algn="l" fontAlgn="t"/>
                      <a:r>
                        <a:rPr lang="zh-CN" altLang="en-US" sz="2400" b="0" i="0">
                          <a:solidFill>
                            <a:srgbClr val="000000"/>
                          </a:solidFill>
                          <a:latin typeface="宋体" panose="02010600030101010101" pitchFamily="2" charset="-122"/>
                          <a:ea typeface="宋体" panose="02010600030101010101" pitchFamily="2" charset="-122"/>
                        </a:rPr>
                        <a:t>通过丝绸之路，汉朝和罗马帝国有间接的经贸和文化交流，早在波斯帝国时期，中国的丝绸已到达地中海东岸；东汉的班超为经营西域，曾派甘英出使大秦；</a:t>
                      </a:r>
                      <a:r>
                        <a:rPr lang="en-US" altLang="zh-CN" sz="2400" b="0" i="0">
                          <a:solidFill>
                            <a:srgbClr val="000000"/>
                          </a:solidFill>
                          <a:latin typeface="宋体" panose="02010600030101010101" pitchFamily="2" charset="-122"/>
                          <a:ea typeface="宋体" panose="02010600030101010101" pitchFamily="2" charset="-122"/>
                        </a:rPr>
                        <a:t>2</a:t>
                      </a:r>
                      <a:r>
                        <a:rPr lang="zh-CN" altLang="en-US" sz="2400" b="0" i="0">
                          <a:solidFill>
                            <a:srgbClr val="000000"/>
                          </a:solidFill>
                          <a:latin typeface="宋体" panose="02010600030101010101" pitchFamily="2" charset="-122"/>
                          <a:ea typeface="宋体" panose="02010600030101010101" pitchFamily="2" charset="-122"/>
                        </a:rPr>
                        <a:t>世纪，已经有来自罗马的商人到达洛阳，</a:t>
                      </a:r>
                      <a:r>
                        <a:rPr lang="zh-CN" altLang="en-US" sz="2400" b="0" i="0">
                          <a:solidFill>
                            <a:srgbClr val="000000"/>
                          </a:solidFill>
                          <a:latin typeface="宋体" panose="02010600030101010101" pitchFamily="2" charset="-122"/>
                          <a:ea typeface="宋体" panose="02010600030101010101" pitchFamily="2" charset="-122"/>
                        </a:rPr>
                        <a:t>罗马商人与中国进行贸易</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t"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bl>
          </a:graphicData>
        </a:graphic>
      </p:graphicFrame>
    </p:spTree>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669290" y="885825"/>
            <a:ext cx="10843895" cy="5354320"/>
          </a:xfrm>
          <a:prstGeom prst="rect">
            <a:avLst/>
          </a:prstGeom>
          <a:noFill/>
        </p:spPr>
        <p:txBody>
          <a:bodyPr wrap="square" rtlCol="0">
            <a:spAutoFit/>
          </a:bodyPr>
          <a:p>
            <a:pPr algn="ctr">
              <a:lnSpc>
                <a:spcPct val="150000"/>
              </a:lnSpc>
              <a:buClrTx/>
              <a:buSzTx/>
              <a:buNone/>
            </a:pPr>
            <a:r>
              <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第二单元    </a:t>
            </a:r>
            <a:endPar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中古时期的世界</a:t>
            </a:r>
            <a:endPar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5400" b="1">
                <a:latin typeface="微软雅黑" panose="020B0503020204020204" charset="-122"/>
                <a:ea typeface="微软雅黑" panose="020B0503020204020204" charset="-122"/>
                <a:cs typeface="微软雅黑" panose="020B0503020204020204" charset="-122"/>
                <a:sym typeface="+mn-ea"/>
              </a:rPr>
              <a:t>【知识梳理】</a:t>
            </a:r>
            <a:endParaRPr lang="zh-CN" altLang="en-US" sz="5400" b="1">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endParaRPr lang="zh-CN" altLang="en-US" sz="5400" b="1">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34" name="文本框 33"/>
          <p:cNvSpPr txBox="1"/>
          <p:nvPr/>
        </p:nvSpPr>
        <p:spPr>
          <a:xfrm>
            <a:off x="589280" y="1461135"/>
            <a:ext cx="10813415" cy="2861310"/>
          </a:xfrm>
          <a:prstGeom prst="rect">
            <a:avLst/>
          </a:prstGeom>
          <a:noFill/>
        </p:spPr>
        <p:txBody>
          <a:bodyPr wrap="square" rtlCol="0">
            <a:spAutoFit/>
          </a:bodyPr>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第3课    </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中古时期的欧洲</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784860" y="107950"/>
            <a:ext cx="7332980" cy="645160"/>
          </a:xfrm>
          <a:prstGeom prst="rect">
            <a:avLst/>
          </a:prstGeom>
          <a:noFill/>
        </p:spPr>
        <p:txBody>
          <a:bodyPr wrap="square" rtlCol="0">
            <a:spAutoFit/>
          </a:bodyPr>
          <a:lstStyle/>
          <a:p>
            <a:pPr algn="just"/>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、西欧封建社会</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3476625" y="58229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35610" y="582295"/>
            <a:ext cx="10203815" cy="212661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基本特征</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封君封臣制度</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政治</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、庄园与农奴制度</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经济</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、基督教会占有举足轻重的地位</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文化</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对比西欧封君封臣制度和西周分封制</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表格 1"/>
          <p:cNvGraphicFramePr/>
          <p:nvPr>
            <p:custDataLst>
              <p:tags r:id="rId1"/>
            </p:custDataLst>
          </p:nvPr>
        </p:nvGraphicFramePr>
        <p:xfrm>
          <a:off x="602615" y="2810510"/>
          <a:ext cx="10752455" cy="3416300"/>
        </p:xfrm>
        <a:graphic>
          <a:graphicData uri="http://schemas.openxmlformats.org/drawingml/2006/table">
            <a:tbl>
              <a:tblPr/>
              <a:tblGrid>
                <a:gridCol w="756920"/>
                <a:gridCol w="1703705"/>
                <a:gridCol w="4409440"/>
                <a:gridCol w="3882390"/>
              </a:tblGrid>
              <a:tr h="365760">
                <a:tc gridSpan="2">
                  <a:txBody>
                    <a:bodyPr/>
                    <a:p>
                      <a:pPr marL="476885" indent="0" algn="just" eaLnBrk="0" fontAlgn="base">
                        <a:spcBef>
                          <a:spcPts val="500"/>
                        </a:spcBef>
                        <a:spcAft>
                          <a:spcPct val="0"/>
                        </a:spcAft>
                      </a:pPr>
                      <a:r>
                        <a:rPr lang="en-US" altLang="zh-CN" sz="2400" b="1">
                          <a:solidFill>
                            <a:srgbClr val="000000"/>
                          </a:solidFill>
                          <a:latin typeface="+mn-ea"/>
                        </a:rPr>
                        <a:t>  </a:t>
                      </a:r>
                      <a:r>
                        <a:rPr lang="zh-CN" sz="2400" b="1">
                          <a:solidFill>
                            <a:srgbClr val="000000"/>
                          </a:solidFill>
                          <a:latin typeface="+mn-ea"/>
                        </a:rPr>
                        <a:t>比较项</a:t>
                      </a:r>
                      <a:endParaRPr lang="zh-CN" sz="2400" b="1">
                        <a:solidFill>
                          <a:srgbClr val="000000"/>
                        </a:solidFill>
                        <a:latin typeface="+mn-ea"/>
                      </a:endParaRPr>
                    </a:p>
                  </a:txBody>
                  <a:tcPr marL="0" marR="0" marT="0" marB="0" anchor="ctr"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hMerge="1">
                  <a:tcPr>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a:txBody>
                    <a:bodyPr/>
                    <a:p>
                      <a:pPr marL="603250" indent="0" algn="l" eaLnBrk="0" fontAlgn="base">
                        <a:spcBef>
                          <a:spcPts val="500"/>
                        </a:spcBef>
                        <a:spcAft>
                          <a:spcPct val="0"/>
                        </a:spcAft>
                      </a:pPr>
                      <a:r>
                        <a:rPr lang="en-US" altLang="zh-CN" sz="2400" b="1">
                          <a:solidFill>
                            <a:srgbClr val="000000"/>
                          </a:solidFill>
                          <a:latin typeface="+mn-ea"/>
                        </a:rPr>
                        <a:t>  </a:t>
                      </a:r>
                      <a:r>
                        <a:rPr lang="zh-CN" sz="2400" b="1">
                          <a:solidFill>
                            <a:srgbClr val="000000"/>
                          </a:solidFill>
                          <a:latin typeface="+mn-ea"/>
                        </a:rPr>
                        <a:t>封君封臣制度</a:t>
                      </a:r>
                      <a:endParaRPr lang="zh-CN" sz="2400" b="1">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p>
                      <a:pPr marL="998855" indent="0" algn="l" eaLnBrk="0" fontAlgn="base">
                        <a:spcBef>
                          <a:spcPts val="500"/>
                        </a:spcBef>
                        <a:spcAft>
                          <a:spcPct val="0"/>
                        </a:spcAft>
                      </a:pPr>
                      <a:r>
                        <a:rPr lang="en-US" altLang="zh-CN" sz="2400" b="1">
                          <a:solidFill>
                            <a:srgbClr val="000000"/>
                          </a:solidFill>
                          <a:latin typeface="+mn-ea"/>
                        </a:rPr>
                        <a:t>  </a:t>
                      </a:r>
                      <a:r>
                        <a:rPr lang="zh-CN" sz="2400" b="1">
                          <a:solidFill>
                            <a:srgbClr val="000000"/>
                          </a:solidFill>
                          <a:latin typeface="+mn-ea"/>
                        </a:rPr>
                        <a:t>西周分封制</a:t>
                      </a:r>
                      <a:endParaRPr lang="zh-CN" sz="2400" b="1">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r>
              <a:tr h="537845">
                <a:tc rowSpan="4">
                  <a:txBody>
                    <a:bodyPr/>
                    <a:p>
                      <a:pPr marL="474345" lvl="0" indent="0" algn="dist" eaLnBrk="0" fontAlgn="base">
                        <a:spcBef>
                          <a:spcPts val="500"/>
                        </a:spcBef>
                        <a:spcAft>
                          <a:spcPct val="0"/>
                        </a:spcAft>
                      </a:pPr>
                      <a:r>
                        <a:rPr lang="zh-CN" sz="2400">
                          <a:solidFill>
                            <a:srgbClr val="000000"/>
                          </a:solidFill>
                          <a:latin typeface="+mn-ea"/>
                        </a:rPr>
                        <a:t>不同点</a:t>
                      </a:r>
                      <a:endParaRPr lang="zh-CN" sz="2400">
                        <a:solidFill>
                          <a:srgbClr val="000000"/>
                        </a:solidFill>
                        <a:latin typeface="+mn-ea"/>
                      </a:endParaRPr>
                    </a:p>
                  </a:txBody>
                  <a:tcPr marL="0" marR="0" marT="0" marB="0" anchor="ctr"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263525" indent="0" algn="l" eaLnBrk="0" fontAlgn="base">
                        <a:spcBef>
                          <a:spcPts val="800"/>
                        </a:spcBef>
                        <a:spcAft>
                          <a:spcPct val="0"/>
                        </a:spcAft>
                      </a:pPr>
                      <a:r>
                        <a:rPr lang="zh-CN" sz="2400">
                          <a:solidFill>
                            <a:srgbClr val="000000"/>
                          </a:solidFill>
                          <a:latin typeface="+mn-ea"/>
                        </a:rPr>
                        <a:t>社会形态</a:t>
                      </a:r>
                      <a:endParaRPr lang="zh-CN" sz="2400">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7310" indent="0" algn="l" eaLnBrk="0" fontAlgn="base">
                        <a:spcBef>
                          <a:spcPts val="800"/>
                        </a:spcBef>
                        <a:spcAft>
                          <a:spcPct val="0"/>
                        </a:spcAft>
                      </a:pPr>
                      <a:r>
                        <a:rPr lang="zh-CN" sz="2400">
                          <a:solidFill>
                            <a:srgbClr val="000000"/>
                          </a:solidFill>
                          <a:latin typeface="+mn-ea"/>
                        </a:rPr>
                        <a:t>封建社会</a:t>
                      </a:r>
                      <a:endParaRPr lang="zh-CN" sz="2400">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9215" indent="0" algn="l" eaLnBrk="0" fontAlgn="base">
                        <a:spcBef>
                          <a:spcPts val="800"/>
                        </a:spcBef>
                        <a:spcAft>
                          <a:spcPct val="0"/>
                        </a:spcAft>
                      </a:pPr>
                      <a:r>
                        <a:rPr lang="zh-CN" sz="2400">
                          <a:solidFill>
                            <a:srgbClr val="000000"/>
                          </a:solidFill>
                          <a:latin typeface="+mn-ea"/>
                        </a:rPr>
                        <a:t>奴隶社会</a:t>
                      </a:r>
                      <a:endParaRPr lang="zh-CN" sz="2400">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409575">
                <a:tc vMerge="1">
                  <a:tcPr>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tcPr>
                </a:tc>
                <a:tc>
                  <a:txBody>
                    <a:bodyPr/>
                    <a:p>
                      <a:pPr marL="397510" indent="0" algn="l" eaLnBrk="0" fontAlgn="base">
                        <a:spcBef>
                          <a:spcPts val="800"/>
                        </a:spcBef>
                        <a:spcAft>
                          <a:spcPct val="0"/>
                        </a:spcAft>
                      </a:pPr>
                      <a:r>
                        <a:rPr lang="zh-CN" sz="2400">
                          <a:solidFill>
                            <a:srgbClr val="000000"/>
                          </a:solidFill>
                          <a:latin typeface="+mn-ea"/>
                        </a:rPr>
                        <a:t>纽带</a:t>
                      </a:r>
                      <a:endParaRPr lang="zh-CN" sz="2400">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9215" indent="0" algn="l" eaLnBrk="0" fontAlgn="base">
                        <a:spcBef>
                          <a:spcPts val="800"/>
                        </a:spcBef>
                        <a:spcAft>
                          <a:spcPct val="0"/>
                        </a:spcAft>
                      </a:pPr>
                      <a:r>
                        <a:rPr lang="zh-CN" sz="2400">
                          <a:solidFill>
                            <a:srgbClr val="000000"/>
                          </a:solidFill>
                          <a:latin typeface="+mn-ea"/>
                        </a:rPr>
                        <a:t>土地</a:t>
                      </a:r>
                      <a:endParaRPr lang="zh-CN" sz="2400">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70485" indent="0" algn="l" eaLnBrk="0" fontAlgn="base">
                        <a:spcBef>
                          <a:spcPts val="800"/>
                        </a:spcBef>
                        <a:spcAft>
                          <a:spcPct val="0"/>
                        </a:spcAft>
                      </a:pPr>
                      <a:r>
                        <a:rPr lang="zh-CN" sz="2400">
                          <a:solidFill>
                            <a:srgbClr val="000000"/>
                          </a:solidFill>
                          <a:latin typeface="+mn-ea"/>
                        </a:rPr>
                        <a:t>血缘</a:t>
                      </a:r>
                      <a:endParaRPr lang="zh-CN" sz="2400">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607695">
                <a:tc vMerge="1">
                  <a:tcPr>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tcPr>
                </a:tc>
                <a:tc rowSpan="2">
                  <a:txBody>
                    <a:bodyPr/>
                    <a:p>
                      <a:pPr marL="965200" indent="0" algn="l" eaLnBrk="0" fontAlgn="base">
                        <a:lnSpc>
                          <a:spcPct val="144000"/>
                        </a:lnSpc>
                        <a:spcBef>
                          <a:spcPct val="0"/>
                        </a:spcBef>
                        <a:spcAft>
                          <a:spcPct val="0"/>
                        </a:spcAft>
                      </a:pPr>
                      <a:r>
                        <a:rPr lang="en-US" altLang="zh-CN" sz="2400">
                          <a:solidFill>
                            <a:srgbClr val="000000"/>
                          </a:solidFill>
                          <a:latin typeface="+mn-ea"/>
                          <a:cs typeface="+mn-ea"/>
                        </a:rPr>
                        <a:t> </a:t>
                      </a:r>
                      <a:endParaRPr lang="en-US" altLang="zh-CN" sz="2400">
                        <a:solidFill>
                          <a:srgbClr val="000000"/>
                        </a:solidFill>
                        <a:latin typeface="+mn-ea"/>
                        <a:cs typeface="+mn-ea"/>
                      </a:endParaRPr>
                    </a:p>
                    <a:p>
                      <a:pPr marL="398145" indent="0" algn="l" eaLnBrk="0" fontAlgn="base">
                        <a:spcBef>
                          <a:spcPts val="400"/>
                        </a:spcBef>
                        <a:spcAft>
                          <a:spcPct val="0"/>
                        </a:spcAft>
                      </a:pPr>
                      <a:r>
                        <a:rPr lang="zh-CN" sz="2400">
                          <a:solidFill>
                            <a:srgbClr val="000000"/>
                          </a:solidFill>
                          <a:latin typeface="+mn-ea"/>
                          <a:cs typeface="+mn-ea"/>
                        </a:rPr>
                        <a:t>统治</a:t>
                      </a:r>
                      <a:endParaRPr lang="zh-CN" sz="2400">
                        <a:solidFill>
                          <a:srgbClr val="000000"/>
                        </a:solidFill>
                        <a:latin typeface="+mn-ea"/>
                        <a:cs typeface="+mn-ea"/>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7945" indent="0" algn="l" eaLnBrk="0" fontAlgn="base">
                        <a:spcBef>
                          <a:spcPts val="800"/>
                        </a:spcBef>
                        <a:spcAft>
                          <a:spcPct val="0"/>
                        </a:spcAft>
                      </a:pPr>
                      <a:r>
                        <a:rPr lang="zh-CN" sz="2400">
                          <a:solidFill>
                            <a:srgbClr val="000000"/>
                          </a:solidFill>
                          <a:latin typeface="+mn-ea"/>
                        </a:rPr>
                        <a:t>我的附庸的附庸</a:t>
                      </a:r>
                      <a:r>
                        <a:rPr lang="en-US" sz="2400">
                          <a:solidFill>
                            <a:srgbClr val="000000"/>
                          </a:solidFill>
                          <a:latin typeface="+mn-ea"/>
                        </a:rPr>
                        <a:t>，</a:t>
                      </a:r>
                      <a:r>
                        <a:rPr lang="zh-CN" sz="2400">
                          <a:solidFill>
                            <a:srgbClr val="000000"/>
                          </a:solidFill>
                          <a:latin typeface="+mn-ea"/>
                        </a:rPr>
                        <a:t>不是我的附庸</a:t>
                      </a:r>
                      <a:endParaRPr lang="zh-CN" sz="2400">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8580" indent="0" algn="l" eaLnBrk="0" fontAlgn="base">
                        <a:spcBef>
                          <a:spcPts val="800"/>
                        </a:spcBef>
                        <a:spcAft>
                          <a:spcPct val="0"/>
                        </a:spcAft>
                      </a:pPr>
                      <a:r>
                        <a:rPr lang="zh-CN" sz="2400">
                          <a:solidFill>
                            <a:srgbClr val="000000"/>
                          </a:solidFill>
                          <a:latin typeface="+mn-ea"/>
                        </a:rPr>
                        <a:t>普天之下</a:t>
                      </a:r>
                      <a:r>
                        <a:rPr lang="en-US" sz="2400">
                          <a:solidFill>
                            <a:srgbClr val="000000"/>
                          </a:solidFill>
                          <a:latin typeface="+mn-ea"/>
                        </a:rPr>
                        <a:t>，</a:t>
                      </a:r>
                      <a:r>
                        <a:rPr lang="zh-CN" altLang="en-US" sz="2400">
                          <a:solidFill>
                            <a:srgbClr val="000000"/>
                          </a:solidFill>
                          <a:latin typeface="+mn-ea"/>
                        </a:rPr>
                        <a:t>莫非王土</a:t>
                      </a:r>
                      <a:r>
                        <a:rPr lang="en-US" sz="2400">
                          <a:solidFill>
                            <a:srgbClr val="000000"/>
                          </a:solidFill>
                          <a:latin typeface="+mn-ea"/>
                        </a:rPr>
                        <a:t>；</a:t>
                      </a:r>
                      <a:r>
                        <a:rPr lang="zh-CN" altLang="en-US" sz="2400">
                          <a:solidFill>
                            <a:srgbClr val="000000"/>
                          </a:solidFill>
                          <a:latin typeface="+mn-ea"/>
                        </a:rPr>
                        <a:t>率土之滨</a:t>
                      </a:r>
                      <a:r>
                        <a:rPr lang="en-US" sz="2400">
                          <a:solidFill>
                            <a:srgbClr val="000000"/>
                          </a:solidFill>
                          <a:latin typeface="+mn-ea"/>
                        </a:rPr>
                        <a:t>，</a:t>
                      </a:r>
                      <a:r>
                        <a:rPr lang="zh-CN" altLang="en-US" sz="2400">
                          <a:solidFill>
                            <a:srgbClr val="000000"/>
                          </a:solidFill>
                          <a:latin typeface="+mn-ea"/>
                        </a:rPr>
                        <a:t>莫非王臣</a:t>
                      </a:r>
                      <a:endParaRPr lang="zh-CN" altLang="en-US" sz="2400">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507365">
                <a:tc vMerge="1">
                  <a:tcPr>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B w="3175" cap="flat" cmpd="sng">
                      <a:solidFill>
                        <a:srgbClr val="000000"/>
                      </a:solidFill>
                      <a:prstDash val="solid"/>
                      <a:headEnd type="none" w="med" len="med"/>
                      <a:tailEnd type="none" w="med" len="med"/>
                    </a:lnB>
                  </a:tcPr>
                </a:tc>
                <a:tc vMerge="1">
                  <a:tcPr>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B w="3175" cap="flat" cmpd="sng">
                      <a:solidFill>
                        <a:srgbClr val="000000"/>
                      </a:solidFill>
                      <a:prstDash val="solid"/>
                      <a:headEnd type="none" w="med" len="med"/>
                      <a:tailEnd type="none" w="med" len="med"/>
                    </a:lnB>
                  </a:tcPr>
                </a:tc>
                <a:tc>
                  <a:txBody>
                    <a:bodyPr/>
                    <a:p>
                      <a:pPr marL="66675" indent="0" algn="l" eaLnBrk="0" fontAlgn="base">
                        <a:spcBef>
                          <a:spcPts val="800"/>
                        </a:spcBef>
                        <a:spcAft>
                          <a:spcPct val="0"/>
                        </a:spcAft>
                      </a:pPr>
                      <a:r>
                        <a:rPr lang="zh-CN" sz="2400">
                          <a:solidFill>
                            <a:srgbClr val="000000"/>
                          </a:solidFill>
                          <a:latin typeface="+mn-ea"/>
                        </a:rPr>
                        <a:t>不可越级统治</a:t>
                      </a:r>
                      <a:endParaRPr lang="zh-CN" sz="2400">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71755" indent="0" algn="l" eaLnBrk="0" fontAlgn="base">
                        <a:spcBef>
                          <a:spcPts val="800"/>
                        </a:spcBef>
                        <a:spcAft>
                          <a:spcPct val="0"/>
                        </a:spcAft>
                      </a:pPr>
                      <a:r>
                        <a:rPr lang="zh-CN" sz="2400">
                          <a:solidFill>
                            <a:srgbClr val="000000"/>
                          </a:solidFill>
                          <a:latin typeface="+mn-ea"/>
                        </a:rPr>
                        <a:t>天子是最高统治者</a:t>
                      </a:r>
                      <a:endParaRPr lang="zh-CN" sz="2400">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864235">
                <a:tc gridSpan="2">
                  <a:txBody>
                    <a:bodyPr/>
                    <a:p>
                      <a:pPr marL="465455" indent="0" algn="l" eaLnBrk="0" fontAlgn="base">
                        <a:spcBef>
                          <a:spcPts val="800"/>
                        </a:spcBef>
                        <a:spcAft>
                          <a:spcPct val="0"/>
                        </a:spcAft>
                      </a:pPr>
                      <a:r>
                        <a:rPr lang="en-US" altLang="zh-CN" sz="2400">
                          <a:solidFill>
                            <a:srgbClr val="000000"/>
                          </a:solidFill>
                          <a:latin typeface="+mn-ea"/>
                        </a:rPr>
                        <a:t>  </a:t>
                      </a:r>
                      <a:r>
                        <a:rPr lang="zh-CN" sz="2400">
                          <a:solidFill>
                            <a:srgbClr val="000000"/>
                          </a:solidFill>
                          <a:latin typeface="+mn-ea"/>
                        </a:rPr>
                        <a:t>相同点</a:t>
                      </a:r>
                      <a:endParaRPr lang="zh-CN" sz="2400">
                        <a:solidFill>
                          <a:srgbClr val="000000"/>
                        </a:solidFill>
                        <a:latin typeface="+mn-ea"/>
                      </a:endParaRPr>
                    </a:p>
                  </a:txBody>
                  <a:tcPr marL="0" marR="0" marT="0" marB="0" anchor="ctr"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hMerge="1">
                  <a:tcPr>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tcPr>
                </a:tc>
                <a:tc gridSpan="2">
                  <a:txBody>
                    <a:bodyPr/>
                    <a:p>
                      <a:pPr marL="90805" indent="0" algn="l" eaLnBrk="0" fontAlgn="base">
                        <a:spcBef>
                          <a:spcPts val="800"/>
                        </a:spcBef>
                        <a:spcAft>
                          <a:spcPct val="0"/>
                        </a:spcAft>
                      </a:pPr>
                      <a:r>
                        <a:rPr lang="zh-CN" sz="2400">
                          <a:solidFill>
                            <a:srgbClr val="000000"/>
                          </a:solidFill>
                          <a:latin typeface="+mn-ea"/>
                        </a:rPr>
                        <a:t>目的是维护统治</a:t>
                      </a:r>
                      <a:r>
                        <a:rPr lang="en-US" sz="2400">
                          <a:solidFill>
                            <a:srgbClr val="000000"/>
                          </a:solidFill>
                          <a:latin typeface="+mn-ea"/>
                        </a:rPr>
                        <a:t>；</a:t>
                      </a:r>
                      <a:r>
                        <a:rPr lang="zh-CN" sz="2400">
                          <a:solidFill>
                            <a:srgbClr val="000000"/>
                          </a:solidFill>
                          <a:latin typeface="+mn-ea"/>
                        </a:rPr>
                        <a:t>权利和义务相互交织</a:t>
                      </a:r>
                      <a:r>
                        <a:rPr lang="en-US" sz="2400">
                          <a:solidFill>
                            <a:srgbClr val="000000"/>
                          </a:solidFill>
                          <a:latin typeface="+mn-ea"/>
                        </a:rPr>
                        <a:t>，</a:t>
                      </a:r>
                      <a:r>
                        <a:rPr lang="zh-CN" sz="2400">
                          <a:solidFill>
                            <a:srgbClr val="000000"/>
                          </a:solidFill>
                          <a:latin typeface="+mn-ea"/>
                        </a:rPr>
                        <a:t>等级秩序森严</a:t>
                      </a:r>
                      <a:r>
                        <a:rPr lang="en-US" sz="2400">
                          <a:solidFill>
                            <a:srgbClr val="000000"/>
                          </a:solidFill>
                          <a:latin typeface="+mn-ea"/>
                        </a:rPr>
                        <a:t>；</a:t>
                      </a:r>
                      <a:r>
                        <a:rPr lang="zh-CN" sz="2400">
                          <a:solidFill>
                            <a:srgbClr val="000000"/>
                          </a:solidFill>
                          <a:latin typeface="+mn-ea"/>
                        </a:rPr>
                        <a:t>造成割据分裂</a:t>
                      </a:r>
                      <a:endParaRPr lang="zh-CN" sz="2400">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hMerge="1">
                  <a:tcPr>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tcPr>
                </a:tc>
              </a:tr>
            </a:tbl>
          </a:graphicData>
        </a:graphic>
      </p:graphicFrame>
    </p:spTree>
  </p:cSld>
  <p:clrMapOvr>
    <a:masterClrMapping/>
  </p:clrMapOvr>
  <p:transition spd="med">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192530" y="323850"/>
            <a:ext cx="7332980" cy="583565"/>
          </a:xfrm>
          <a:prstGeom prst="rect">
            <a:avLst/>
          </a:prstGeom>
          <a:noFill/>
        </p:spPr>
        <p:txBody>
          <a:bodyPr wrap="square" rtlCol="0">
            <a:spAutoFit/>
          </a:bodyPr>
          <a:lstStyle/>
          <a:p>
            <a:pPr algn="just"/>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en-US" altLang="zh-CN"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、中古西欧的王权、城市与教会</a:t>
            </a:r>
            <a:endPar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39445" y="965835"/>
            <a:ext cx="10756900" cy="529844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中古西欧的王权</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西欧王权的衰落</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封建制初期</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权力分散</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王权软弱</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国王为国家名义上最高统治者</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被视为最高领主</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拥有高于一般封臣的权力。</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西欧各国王权加强</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en-US" altLang="zh-CN" sz="2400">
                <a:latin typeface="宋体" panose="02010600030101010101" pitchFamily="2" charset="-122"/>
                <a:ea typeface="宋体" panose="02010600030101010101" pitchFamily="2" charset="-122"/>
                <a:cs typeface="宋体" panose="02010600030101010101" pitchFamily="2" charset="-122"/>
              </a:rPr>
              <a:t>15</a:t>
            </a:r>
            <a:r>
              <a:rPr lang="zh-CN" altLang="en-US" sz="2400">
                <a:latin typeface="宋体" panose="02010600030101010101" pitchFamily="2" charset="-122"/>
                <a:ea typeface="宋体" panose="02010600030101010101" pitchFamily="2" charset="-122"/>
                <a:cs typeface="宋体" panose="02010600030101010101" pitchFamily="2" charset="-122"/>
              </a:rPr>
              <a:t>世纪晚期都铎王朝建立后</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英格兰逐渐形成了较为强大的王权</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en-US" altLang="zh-CN" sz="2400">
                <a:latin typeface="宋体" panose="02010600030101010101" pitchFamily="2" charset="-122"/>
                <a:ea typeface="宋体" panose="02010600030101010101" pitchFamily="2" charset="-122"/>
                <a:cs typeface="宋体" panose="02010600030101010101" pitchFamily="2" charset="-122"/>
              </a:rPr>
              <a:t>15</a:t>
            </a:r>
            <a:r>
              <a:rPr lang="zh-CN" altLang="en-US" sz="2400">
                <a:latin typeface="宋体" panose="02010600030101010101" pitchFamily="2" charset="-122"/>
                <a:ea typeface="宋体" panose="02010600030101010101" pitchFamily="2" charset="-122"/>
                <a:cs typeface="宋体" panose="02010600030101010101" pitchFamily="2" charset="-122"/>
              </a:rPr>
              <a:t>世纪晚期</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法兰西国王基本完成了统一</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王权得到强化</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③</a:t>
            </a:r>
            <a:r>
              <a:rPr lang="en-US" altLang="zh-CN" sz="2400">
                <a:latin typeface="宋体" panose="02010600030101010101" pitchFamily="2" charset="-122"/>
                <a:ea typeface="宋体" panose="02010600030101010101" pitchFamily="2" charset="-122"/>
                <a:cs typeface="宋体" panose="02010600030101010101" pitchFamily="2" charset="-122"/>
              </a:rPr>
              <a:t>15</a:t>
            </a:r>
            <a:r>
              <a:rPr lang="zh-CN" altLang="en-US" sz="2400">
                <a:latin typeface="宋体" panose="02010600030101010101" pitchFamily="2" charset="-122"/>
                <a:ea typeface="宋体" panose="02010600030101010101" pitchFamily="2" charset="-122"/>
                <a:cs typeface="宋体" panose="02010600030101010101" pitchFamily="2" charset="-122"/>
              </a:rPr>
              <a:t>世纪末</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在伊比利亚半岛形成的国家有西班牙和葡萄牙。</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中古西欧的城市</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(1)10—11</a:t>
            </a:r>
            <a:r>
              <a:rPr lang="zh-CN" altLang="en-US" sz="2400">
                <a:latin typeface="宋体" panose="02010600030101010101" pitchFamily="2" charset="-122"/>
                <a:ea typeface="宋体" panose="02010600030101010101" pitchFamily="2" charset="-122"/>
                <a:cs typeface="宋体" panose="02010600030101010101" pitchFamily="2" charset="-122"/>
              </a:rPr>
              <a:t>世纪起</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西欧各地兴起了众多城市。</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城市争取自治权</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一些城市通过与封建主谈判</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或以金钱赎买</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或武装暴动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赢得一定自治权</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自治有利于城市经济的发展</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一定程度上促进了国王的统一事业。</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1151255" y="1024255"/>
            <a:ext cx="9681210" cy="336867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3.</a:t>
            </a:r>
            <a:r>
              <a:rPr lang="zh-CN" altLang="en-US" sz="2800" b="1">
                <a:latin typeface="宋体" panose="02010600030101010101" pitchFamily="2" charset="-122"/>
                <a:ea typeface="宋体" panose="02010600030101010101" pitchFamily="2" charset="-122"/>
                <a:cs typeface="宋体" panose="02010600030101010101" pitchFamily="2" charset="-122"/>
              </a:rPr>
              <a:t>中古西欧的教会</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教会的经济特权</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教会拥有大量庄园和广袤土地</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并向信徒征收什一税。</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教会的等级制度</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教会是最大的有组织的力量</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形成了从教皇到各级神职人员的等级制度</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教会控制着西欧居民的精神生活</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宗教戒律严重束缚了人性的发展。</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534160" y="83185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三</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、拜占庭与俄罗斯</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141720" y="66865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870585" y="1687195"/>
            <a:ext cx="10451465" cy="357695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西罗马帝国灭亡后</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东罗马帝国继续发展</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都城君士坦丁堡</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即希腊古城拜占庭</a:t>
            </a:r>
            <a:r>
              <a:rPr lang="en-US" altLang="zh-CN" sz="2400">
                <a:latin typeface="宋体" panose="02010600030101010101" pitchFamily="2" charset="-122"/>
                <a:ea typeface="宋体" panose="02010600030101010101" pitchFamily="2" charset="-122"/>
                <a:cs typeface="宋体" panose="02010600030101010101" pitchFamily="2" charset="-122"/>
              </a:rPr>
              <a:t>）；6</a:t>
            </a:r>
            <a:r>
              <a:rPr lang="zh-CN" altLang="en-US" sz="2400">
                <a:latin typeface="宋体" panose="02010600030101010101" pitchFamily="2" charset="-122"/>
                <a:ea typeface="宋体" panose="02010600030101010101" pitchFamily="2" charset="-122"/>
                <a:cs typeface="宋体" panose="02010600030101010101" pitchFamily="2" charset="-122"/>
              </a:rPr>
              <a:t>世纪查士丁尼在位时</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《查士丁尼法典》使罗马法成为系统、完整的法律体系</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奥斯曼土耳其兴起后</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逐步蚕食小亚细亚和巴尔干地区</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1453</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拜占庭首都君士坦丁堡被攻陷</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帝国灭亡。</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俄罗斯发端于</a:t>
            </a:r>
            <a:r>
              <a:rPr lang="en-US" altLang="zh-CN" sz="2400">
                <a:latin typeface="宋体" panose="02010600030101010101" pitchFamily="2" charset="-122"/>
                <a:ea typeface="宋体" panose="02010600030101010101" pitchFamily="2" charset="-122"/>
                <a:cs typeface="宋体" panose="02010600030101010101" pitchFamily="2" charset="-122"/>
              </a:rPr>
              <a:t>9</a:t>
            </a:r>
            <a:r>
              <a:rPr lang="zh-CN" altLang="en-US" sz="2400">
                <a:latin typeface="宋体" panose="02010600030101010101" pitchFamily="2" charset="-122"/>
                <a:ea typeface="宋体" panose="02010600030101010101" pitchFamily="2" charset="-122"/>
                <a:cs typeface="宋体" panose="02010600030101010101" pitchFamily="2" charset="-122"/>
              </a:rPr>
              <a:t>世纪建立的基辅罗斯</a:t>
            </a:r>
            <a:r>
              <a:rPr lang="en-US" altLang="zh-CN" sz="2400">
                <a:latin typeface="宋体" panose="02010600030101010101" pitchFamily="2" charset="-122"/>
                <a:ea typeface="宋体" panose="02010600030101010101" pitchFamily="2" charset="-122"/>
                <a:cs typeface="宋体" panose="02010600030101010101" pitchFamily="2" charset="-122"/>
              </a:rPr>
              <a:t>；13</a:t>
            </a:r>
            <a:r>
              <a:rPr lang="zh-CN" altLang="en-US" sz="2400">
                <a:latin typeface="宋体" panose="02010600030101010101" pitchFamily="2" charset="-122"/>
                <a:ea typeface="宋体" panose="02010600030101010101" pitchFamily="2" charset="-122"/>
                <a:cs typeface="宋体" panose="02010600030101010101" pitchFamily="2" charset="-122"/>
              </a:rPr>
              <a:t>世纪上半期</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在反抗蒙古统治过程中</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莫斯科公国逐渐兴起</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1547</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伊凡四世正式加冕为沙皇</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巩固和强化了中央集权</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17</a:t>
            </a:r>
            <a:r>
              <a:rPr lang="zh-CN" altLang="en-US" sz="2400">
                <a:latin typeface="宋体" panose="02010600030101010101" pitchFamily="2" charset="-122"/>
                <a:ea typeface="宋体" panose="02010600030101010101" pitchFamily="2" charset="-122"/>
                <a:cs typeface="宋体" panose="02010600030101010101" pitchFamily="2" charset="-122"/>
              </a:rPr>
              <a:t>世纪末</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俄罗斯成为地跨欧亚两洲的庞大帝国。</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34" name="文本框 33"/>
          <p:cNvSpPr txBox="1"/>
          <p:nvPr/>
        </p:nvSpPr>
        <p:spPr>
          <a:xfrm>
            <a:off x="554990" y="1461770"/>
            <a:ext cx="10813415" cy="2861310"/>
          </a:xfrm>
          <a:prstGeom prst="rect">
            <a:avLst/>
          </a:prstGeom>
          <a:noFill/>
        </p:spPr>
        <p:txBody>
          <a:bodyPr wrap="square" rtlCol="0">
            <a:spAutoFit/>
          </a:bodyPr>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第4课    </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中古时期的亚洲</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custDataLst>
              <p:tags r:id="rId1"/>
            </p:custDataLst>
          </p:nvPr>
        </p:nvSpPr>
        <p:spPr>
          <a:xfrm>
            <a:off x="1404620" y="272415"/>
            <a:ext cx="7332980" cy="645160"/>
          </a:xfrm>
          <a:prstGeom prst="rect">
            <a:avLst/>
          </a:prstGeom>
          <a:noFill/>
        </p:spPr>
        <p:txBody>
          <a:bodyPr wrap="square" rtlCol="0">
            <a:spAutoFit/>
          </a:bodyPr>
          <a:lstStyle/>
          <a:p>
            <a:pPr algn="just"/>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、阿拉伯帝国</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custDataLst>
              <p:tags r:id="rId2"/>
            </p:custDataLst>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custDataLst>
                <p:tags r:id="rId3"/>
              </p:custDataLst>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custDataLst>
                <p:tags r:id="rId4"/>
              </p:custDataLst>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custDataLst>
              <p:tags r:id="rId5"/>
            </p:custDataLst>
          </p:nvPr>
        </p:nvSpPr>
        <p:spPr>
          <a:xfrm>
            <a:off x="784860" y="848995"/>
            <a:ext cx="10906760" cy="126746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8</a:t>
            </a:r>
            <a:r>
              <a:rPr lang="zh-CN" altLang="en-US" sz="2400">
                <a:latin typeface="宋体" panose="02010600030101010101" pitchFamily="2" charset="-122"/>
                <a:ea typeface="宋体" panose="02010600030101010101" pitchFamily="2" charset="-122"/>
                <a:cs typeface="宋体" panose="02010600030101010101" pitchFamily="2" charset="-122"/>
              </a:rPr>
              <a:t>世纪建立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都城巴格达</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穆罕默德创立伊斯兰教</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哈里发集权</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政教合一</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贸易繁荣</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吸收被征服地区的文化</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是东西方文化交流的桥梁。</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6"/>
            </p:custDataLst>
          </p:nvPr>
        </p:nvSpPr>
        <p:spPr>
          <a:xfrm>
            <a:off x="1404620" y="2153920"/>
            <a:ext cx="7332980" cy="645160"/>
          </a:xfrm>
          <a:prstGeom prst="rect">
            <a:avLst/>
          </a:prstGeom>
          <a:noFill/>
        </p:spPr>
        <p:txBody>
          <a:bodyPr wrap="square" rtlCol="0">
            <a:spAutoFit/>
          </a:bodyPr>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、奥斯曼帝国</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custDataLst>
              <p:tags r:id="rId7"/>
            </p:custDataLst>
          </p:nvPr>
        </p:nvSpPr>
        <p:spPr>
          <a:xfrm>
            <a:off x="788035" y="2799080"/>
            <a:ext cx="10228580" cy="126746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15</a:t>
            </a:r>
            <a:r>
              <a:rPr lang="zh-CN" altLang="en-US" sz="2400">
                <a:latin typeface="宋体" panose="02010600030101010101" pitchFamily="2" charset="-122"/>
                <a:ea typeface="宋体" panose="02010600030101010101" pitchFamily="2" charset="-122"/>
                <a:cs typeface="宋体" panose="02010600030101010101" pitchFamily="2" charset="-122"/>
              </a:rPr>
              <a:t>世纪后期建立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都城伊斯坦布尔</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苏丹是宗教政治领袖</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政教合一</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控制亚欧商路</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东西方之间的贸易受到一定影响。</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custDataLst>
              <p:tags r:id="rId8"/>
            </p:custDataLst>
          </p:nvPr>
        </p:nvSpPr>
        <p:spPr>
          <a:xfrm>
            <a:off x="1404620" y="4093210"/>
            <a:ext cx="7332980" cy="645160"/>
          </a:xfrm>
          <a:prstGeom prst="rect">
            <a:avLst/>
          </a:prstGeom>
          <a:noFill/>
        </p:spPr>
        <p:txBody>
          <a:bodyPr wrap="square" rtlCol="0">
            <a:spAutoFit/>
          </a:bodyPr>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三</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、南亚</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5" name="文本框 4"/>
          <p:cNvSpPr txBox="1"/>
          <p:nvPr>
            <p:custDataLst>
              <p:tags r:id="rId9"/>
            </p:custDataLst>
          </p:nvPr>
        </p:nvSpPr>
        <p:spPr>
          <a:xfrm>
            <a:off x="784860" y="4738370"/>
            <a:ext cx="10269855" cy="178943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笈多帝国</a:t>
            </a:r>
            <a:r>
              <a:rPr lang="en-US" altLang="zh-CN" sz="2400">
                <a:latin typeface="宋体" panose="02010600030101010101" pitchFamily="2" charset="-122"/>
                <a:ea typeface="宋体" panose="02010600030101010101" pitchFamily="2" charset="-122"/>
                <a:cs typeface="宋体" panose="02010600030101010101" pitchFamily="2" charset="-122"/>
              </a:rPr>
              <a:t>（4</a:t>
            </a:r>
            <a:r>
              <a:rPr lang="zh-CN" altLang="en-US" sz="2400">
                <a:latin typeface="宋体" panose="02010600030101010101" pitchFamily="2" charset="-122"/>
                <a:ea typeface="宋体" panose="02010600030101010101" pitchFamily="2" charset="-122"/>
                <a:cs typeface="宋体" panose="02010600030101010101" pitchFamily="2" charset="-122"/>
              </a:rPr>
              <a:t>世纪初建立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印度教逐渐发展成印度的主要宗教。</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德里苏丹国</a:t>
            </a:r>
            <a:r>
              <a:rPr lang="en-US" altLang="zh-CN" sz="2400">
                <a:latin typeface="宋体" panose="02010600030101010101" pitchFamily="2" charset="-122"/>
                <a:ea typeface="宋体" panose="02010600030101010101" pitchFamily="2" charset="-122"/>
                <a:cs typeface="宋体" panose="02010600030101010101" pitchFamily="2" charset="-122"/>
              </a:rPr>
              <a:t>（13</a:t>
            </a:r>
            <a:r>
              <a:rPr lang="zh-CN" altLang="en-US" sz="2400">
                <a:latin typeface="宋体" panose="02010600030101010101" pitchFamily="2" charset="-122"/>
                <a:ea typeface="宋体" panose="02010600030101010101" pitchFamily="2" charset="-122"/>
                <a:cs typeface="宋体" panose="02010600030101010101" pitchFamily="2" charset="-122"/>
              </a:rPr>
              <a:t>世纪初建立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以伊斯兰教为国教</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苏丹集权</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地方实行行省制。</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673225" y="765175"/>
            <a:ext cx="9265285" cy="4965065"/>
          </a:xfrm>
          <a:prstGeom prst="rect">
            <a:avLst/>
          </a:prstGeom>
          <a:noFill/>
        </p:spPr>
        <p:txBody>
          <a:bodyPr wrap="square" rtlCol="0">
            <a:noAutofit/>
            <a:scene3d>
              <a:camera prst="orthographicFront"/>
              <a:lightRig rig="threePt" dir="t"/>
            </a:scene3d>
          </a:bodyPr>
          <a:p>
            <a:pPr algn="ctr">
              <a:lnSpc>
                <a:spcPct val="130000"/>
              </a:lnSpc>
              <a:buClrTx/>
              <a:buSzTx/>
              <a:buNone/>
            </a:pPr>
            <a:r>
              <a:rPr lang="zh-CN" altLang="en-US" sz="8000" b="1">
                <a:solidFill>
                  <a:srgbClr val="EC55A6"/>
                </a:solidFill>
                <a:effectLst>
                  <a:outerShdw blurRad="50800" dist="38100" algn="l" rotWithShape="0">
                    <a:prstClr val="black">
                      <a:alpha val="40000"/>
                    </a:prstClr>
                  </a:outerShdw>
                </a:effectLst>
                <a:latin typeface="微软雅黑" panose="020B0503020204020204" charset="-122"/>
                <a:ea typeface="微软雅黑" panose="020B0503020204020204" charset="-122"/>
                <a:cs typeface="微软雅黑" panose="020B0503020204020204" charset="-122"/>
              </a:rPr>
              <a:t>第二部分 </a:t>
            </a:r>
            <a:endParaRPr lang="zh-CN" altLang="en-US" sz="8000" b="1">
              <a:solidFill>
                <a:srgbClr val="EC55A6"/>
              </a:solidFill>
              <a:effectLst>
                <a:outerShdw blurRad="50800" dist="38100" algn="l" rotWithShape="0">
                  <a:prstClr val="black">
                    <a:alpha val="40000"/>
                  </a:prstClr>
                </a:outerShdw>
              </a:effectLst>
              <a:latin typeface="微软雅黑" panose="020B0503020204020204" charset="-122"/>
              <a:ea typeface="微软雅黑" panose="020B0503020204020204" charset="-122"/>
              <a:cs typeface="微软雅黑" panose="020B0503020204020204" charset="-122"/>
            </a:endParaRPr>
          </a:p>
          <a:p>
            <a:pPr algn="ctr">
              <a:lnSpc>
                <a:spcPct val="130000"/>
              </a:lnSpc>
              <a:buClrTx/>
              <a:buSzTx/>
              <a:buNone/>
            </a:pPr>
            <a:r>
              <a:rPr lang="zh-CN" altLang="en-US" sz="8000" b="1">
                <a:solidFill>
                  <a:srgbClr val="EC55A6"/>
                </a:solidFill>
                <a:effectLst>
                  <a:outerShdw blurRad="50800" dist="38100" algn="l" rotWithShape="0">
                    <a:prstClr val="black">
                      <a:alpha val="40000"/>
                    </a:prstClr>
                  </a:outerShdw>
                </a:effectLst>
                <a:latin typeface="微软雅黑" panose="020B0503020204020204" charset="-122"/>
                <a:ea typeface="微软雅黑" panose="020B0503020204020204" charset="-122"/>
                <a:cs typeface="微软雅黑" panose="020B0503020204020204" charset="-122"/>
              </a:rPr>
              <a:t>课程达标训练</a:t>
            </a:r>
            <a:endParaRPr lang="zh-CN" altLang="en-US" sz="8000" b="1">
              <a:solidFill>
                <a:srgbClr val="EC55A6"/>
              </a:solidFill>
              <a:effectLst>
                <a:outerShdw blurRad="50800" dist="38100" algn="l" rotWithShape="0">
                  <a:prstClr val="black">
                    <a:alpha val="40000"/>
                  </a:prstClr>
                </a:outerShdw>
              </a:effectLst>
              <a:latin typeface="微软雅黑" panose="020B0503020204020204" charset="-122"/>
              <a:ea typeface="微软雅黑" panose="020B0503020204020204" charset="-122"/>
              <a:cs typeface="微软雅黑" panose="020B0503020204020204" charset="-122"/>
            </a:endParaRPr>
          </a:p>
          <a:p>
            <a:pPr algn="ctr">
              <a:lnSpc>
                <a:spcPct val="130000"/>
              </a:lnSpc>
              <a:buClrTx/>
              <a:buSzTx/>
              <a:buNone/>
            </a:pPr>
            <a:r>
              <a:rPr lang="zh-CN" altLang="en-US" sz="6600" b="1">
                <a:effectLst/>
                <a:latin typeface="微软雅黑" panose="020B0503020204020204" charset="-122"/>
                <a:ea typeface="微软雅黑" panose="020B0503020204020204" charset="-122"/>
                <a:cs typeface="微软雅黑" panose="020B0503020204020204" charset="-122"/>
                <a:sym typeface="+mn-ea"/>
              </a:rPr>
              <a:t>中外历史纲要（下）</a:t>
            </a:r>
            <a:endParaRPr lang="zh-CN" altLang="en-US" sz="6600" b="1">
              <a:solidFill>
                <a:srgbClr val="EC55A6"/>
              </a:solidFill>
              <a:effectLst/>
              <a:latin typeface="微软雅黑" panose="020B0503020204020204" charset="-122"/>
              <a:ea typeface="微软雅黑" panose="020B0503020204020204" charset="-122"/>
              <a:cs typeface="微软雅黑" panose="020B0503020204020204" charset="-122"/>
              <a:sym typeface="+mn-ea"/>
            </a:endParaRPr>
          </a:p>
          <a:p>
            <a:pPr algn="ctr">
              <a:lnSpc>
                <a:spcPct val="130000"/>
              </a:lnSpc>
              <a:buClrTx/>
              <a:buSzTx/>
              <a:buNone/>
            </a:pPr>
            <a:endParaRPr lang="zh-CN" altLang="en-US" sz="6600" b="1">
              <a:solidFill>
                <a:srgbClr val="EC55A6"/>
              </a:solidFill>
              <a:effectLst/>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346835" y="509905"/>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四</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、东亚</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3476625" y="58229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1155065"/>
            <a:ext cx="10397490" cy="511429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日本</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大化改新</a:t>
            </a:r>
            <a:r>
              <a:rPr lang="en-US" altLang="zh-CN" sz="2400">
                <a:latin typeface="宋体" panose="02010600030101010101" pitchFamily="2" charset="-122"/>
                <a:ea typeface="宋体" panose="02010600030101010101" pitchFamily="2" charset="-122"/>
                <a:cs typeface="宋体" panose="02010600030101010101" pitchFamily="2" charset="-122"/>
              </a:rPr>
              <a:t>：646</a:t>
            </a:r>
            <a:r>
              <a:rPr lang="zh-CN" altLang="en-US" sz="2400">
                <a:latin typeface="宋体" panose="02010600030101010101" pitchFamily="2" charset="-122"/>
                <a:ea typeface="宋体" panose="02010600030101010101" pitchFamily="2" charset="-122"/>
                <a:cs typeface="宋体" panose="02010600030101010101" pitchFamily="2" charset="-122"/>
              </a:rPr>
              <a:t>年开始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孝德天皇模仿中国建立了中央集权国家。</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幕府统治</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rPr>
              <a:t>12</a:t>
            </a:r>
            <a:r>
              <a:rPr lang="zh-CN" altLang="en-US" sz="2400">
                <a:latin typeface="宋体" panose="02010600030101010101" pitchFamily="2" charset="-122"/>
                <a:ea typeface="宋体" panose="02010600030101010101" pitchFamily="2" charset="-122"/>
                <a:cs typeface="宋体" panose="02010600030101010101" pitchFamily="2" charset="-122"/>
              </a:rPr>
              <a:t>世纪末建立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天皇名义上是最高统治者</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以将军为首的幕府掌握实权</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武士成为将军的家臣。</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朝鲜</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新罗统一</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rPr>
              <a:t>7</a:t>
            </a:r>
            <a:r>
              <a:rPr lang="zh-CN" altLang="en-US" sz="2400">
                <a:latin typeface="宋体" panose="02010600030101010101" pitchFamily="2" charset="-122"/>
                <a:ea typeface="宋体" panose="02010600030101010101" pitchFamily="2" charset="-122"/>
                <a:cs typeface="宋体" panose="02010600030101010101" pitchFamily="2" charset="-122"/>
              </a:rPr>
              <a:t>世纪末</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新罗初步统一了朝鲜半岛</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模仿中国建立了中央集权国家。</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高丽仿唐</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rPr>
              <a:t>10</a:t>
            </a:r>
            <a:r>
              <a:rPr lang="zh-CN" altLang="en-US" sz="2400">
                <a:latin typeface="宋体" panose="02010600030101010101" pitchFamily="2" charset="-122"/>
                <a:ea typeface="宋体" panose="02010600030101010101" pitchFamily="2" charset="-122"/>
                <a:cs typeface="宋体" panose="02010600030101010101" pitchFamily="2" charset="-122"/>
              </a:rPr>
              <a:t>世纪初由王建建立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仿效中国唐朝制度。</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朝鲜建立</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rPr>
              <a:t>14</a:t>
            </a:r>
            <a:r>
              <a:rPr lang="zh-CN" altLang="en-US" sz="2400">
                <a:latin typeface="宋体" panose="02010600030101010101" pitchFamily="2" charset="-122"/>
                <a:ea typeface="宋体" panose="02010600030101010101" pitchFamily="2" charset="-122"/>
                <a:cs typeface="宋体" panose="02010600030101010101" pitchFamily="2" charset="-122"/>
              </a:rPr>
              <a:t>世纪末</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高丽大将李成桂自立为王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迁都汉城</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改国号为朝鲜。</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34" name="文本框 33"/>
          <p:cNvSpPr txBox="1"/>
          <p:nvPr/>
        </p:nvSpPr>
        <p:spPr>
          <a:xfrm>
            <a:off x="473075" y="1362710"/>
            <a:ext cx="10813415" cy="2861310"/>
          </a:xfrm>
          <a:prstGeom prst="rect">
            <a:avLst/>
          </a:prstGeom>
          <a:noFill/>
        </p:spPr>
        <p:txBody>
          <a:bodyPr wrap="square" rtlCol="0">
            <a:spAutoFit/>
          </a:bodyPr>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第5课   </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古代非洲与美洲</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10590" y="360045"/>
            <a:ext cx="7332980" cy="645160"/>
          </a:xfrm>
          <a:prstGeom prst="rect">
            <a:avLst/>
          </a:prstGeom>
          <a:noFill/>
        </p:spPr>
        <p:txBody>
          <a:bodyPr wrap="square" rtlCol="0">
            <a:spAutoFit/>
          </a:bodyPr>
          <a:lstStyle/>
          <a:p>
            <a:pPr algn="just"/>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、古代非洲文明</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343535" y="937260"/>
            <a:ext cx="6236335" cy="645160"/>
          </a:xfrm>
          <a:prstGeom prst="rect">
            <a:avLst/>
          </a:prstGeom>
          <a:noFill/>
        </p:spPr>
        <p:txBody>
          <a:bodyPr wrap="square" rtlCol="0">
            <a:noAutofit/>
          </a:bodyPr>
          <a:p>
            <a:pPr indent="457200"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古代非洲文明概况如下。</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3" name="表格 2"/>
          <p:cNvGraphicFramePr/>
          <p:nvPr>
            <p:custDataLst>
              <p:tags r:id="rId1"/>
            </p:custDataLst>
          </p:nvPr>
        </p:nvGraphicFramePr>
        <p:xfrm>
          <a:off x="343535" y="1757680"/>
          <a:ext cx="11762105" cy="4543425"/>
        </p:xfrm>
        <a:graphic>
          <a:graphicData uri="http://schemas.openxmlformats.org/drawingml/2006/table">
            <a:tbl>
              <a:tblPr/>
              <a:tblGrid>
                <a:gridCol w="932180"/>
                <a:gridCol w="2789555"/>
                <a:gridCol w="3126105"/>
                <a:gridCol w="4914265"/>
              </a:tblGrid>
              <a:tr h="447675">
                <a:tc>
                  <a:txBody>
                    <a:bodyPr/>
                    <a:p>
                      <a:pPr marL="76835" indent="0" algn="l" eaLnBrk="0" fontAlgn="base">
                        <a:lnSpc>
                          <a:spcPct val="112000"/>
                        </a:lnSpc>
                        <a:spcBef>
                          <a:spcPts val="500"/>
                        </a:spcBef>
                        <a:spcAft>
                          <a:spcPct val="0"/>
                        </a:spcAft>
                      </a:pPr>
                      <a:r>
                        <a:rPr lang="zh-CN" sz="2400" b="1">
                          <a:solidFill>
                            <a:srgbClr val="000000"/>
                          </a:solidFill>
                          <a:latin typeface="+mn-ea"/>
                        </a:rPr>
                        <a:t>区域</a:t>
                      </a:r>
                      <a:endParaRPr lang="zh-CN" sz="2400" b="1">
                        <a:solidFill>
                          <a:srgbClr val="000000"/>
                        </a:solidFill>
                        <a:latin typeface="+mn-ea"/>
                      </a:endParaRPr>
                    </a:p>
                  </a:txBody>
                  <a:tcPr marL="0" marR="0" marT="0" marB="0" anchor="t"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p>
                      <a:pPr marL="332740" indent="0" algn="l" eaLnBrk="0" fontAlgn="base">
                        <a:lnSpc>
                          <a:spcPct val="112000"/>
                        </a:lnSpc>
                        <a:spcBef>
                          <a:spcPts val="500"/>
                        </a:spcBef>
                        <a:spcAft>
                          <a:spcPct val="0"/>
                        </a:spcAft>
                      </a:pPr>
                      <a:r>
                        <a:rPr lang="en-US" altLang="zh-CN" sz="2400" b="1">
                          <a:solidFill>
                            <a:srgbClr val="000000"/>
                          </a:solidFill>
                          <a:latin typeface="+mn-ea"/>
                        </a:rPr>
                        <a:t>   </a:t>
                      </a:r>
                      <a:r>
                        <a:rPr lang="zh-CN" sz="2400" b="1">
                          <a:solidFill>
                            <a:srgbClr val="000000"/>
                          </a:solidFill>
                          <a:latin typeface="+mn-ea"/>
                        </a:rPr>
                        <a:t>代表国家</a:t>
                      </a:r>
                      <a:endParaRPr lang="zh-CN" sz="2400" b="1">
                        <a:solidFill>
                          <a:srgbClr val="000000"/>
                        </a:solidFill>
                        <a:latin typeface="+mn-ea"/>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p>
                      <a:pPr marL="874395" indent="0" algn="l" eaLnBrk="0" fontAlgn="base">
                        <a:lnSpc>
                          <a:spcPct val="112000"/>
                        </a:lnSpc>
                        <a:spcBef>
                          <a:spcPts val="500"/>
                        </a:spcBef>
                        <a:spcAft>
                          <a:spcPct val="0"/>
                        </a:spcAft>
                      </a:pPr>
                      <a:r>
                        <a:rPr lang="en-US" altLang="zh-CN" sz="2400" b="1">
                          <a:solidFill>
                            <a:srgbClr val="000000"/>
                          </a:solidFill>
                          <a:latin typeface="+mn-ea"/>
                        </a:rPr>
                        <a:t>    </a:t>
                      </a:r>
                      <a:r>
                        <a:rPr lang="zh-CN" sz="2400" b="1">
                          <a:solidFill>
                            <a:srgbClr val="000000"/>
                          </a:solidFill>
                          <a:latin typeface="+mn-ea"/>
                        </a:rPr>
                        <a:t>时间</a:t>
                      </a:r>
                      <a:endParaRPr lang="zh-CN" sz="2400" b="1">
                        <a:solidFill>
                          <a:srgbClr val="000000"/>
                        </a:solidFill>
                        <a:latin typeface="+mn-ea"/>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p>
                      <a:pPr marL="1062990" indent="0" algn="l" eaLnBrk="0" fontAlgn="base">
                        <a:lnSpc>
                          <a:spcPct val="112000"/>
                        </a:lnSpc>
                        <a:spcBef>
                          <a:spcPts val="500"/>
                        </a:spcBef>
                        <a:spcAft>
                          <a:spcPct val="0"/>
                        </a:spcAft>
                      </a:pPr>
                      <a:r>
                        <a:rPr lang="en-US" altLang="zh-CN" sz="2400" b="1">
                          <a:solidFill>
                            <a:srgbClr val="000000"/>
                          </a:solidFill>
                          <a:latin typeface="+mn-ea"/>
                        </a:rPr>
                        <a:t>    </a:t>
                      </a:r>
                      <a:r>
                        <a:rPr lang="zh-CN" sz="2400" b="1">
                          <a:solidFill>
                            <a:srgbClr val="000000"/>
                          </a:solidFill>
                          <a:latin typeface="+mn-ea"/>
                        </a:rPr>
                        <a:t>特征</a:t>
                      </a:r>
                      <a:endParaRPr lang="zh-CN" sz="2400" b="1">
                        <a:solidFill>
                          <a:srgbClr val="000000"/>
                        </a:solidFill>
                        <a:latin typeface="+mn-ea"/>
                      </a:endParaRPr>
                    </a:p>
                  </a:txBody>
                  <a:tcPr marL="0" marR="0" marT="0" marB="0" anchor="t"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r>
              <a:tr h="718820">
                <a:tc rowSpan="2">
                  <a:txBody>
                    <a:bodyPr/>
                    <a:p>
                      <a:pPr marL="965200" indent="0" algn="ctr" eaLnBrk="0" fontAlgn="base">
                        <a:lnSpc>
                          <a:spcPct val="112000"/>
                        </a:lnSpc>
                        <a:spcBef>
                          <a:spcPct val="0"/>
                        </a:spcBef>
                        <a:spcAft>
                          <a:spcPct val="0"/>
                        </a:spcAft>
                      </a:pPr>
                      <a:r>
                        <a:rPr lang="en-US" altLang="zh-CN" sz="2400">
                          <a:solidFill>
                            <a:srgbClr val="000000"/>
                          </a:solidFill>
                          <a:latin typeface="+mn-ea"/>
                          <a:cs typeface="+mn-ea"/>
                        </a:rPr>
                        <a:t> </a:t>
                      </a:r>
                      <a:endParaRPr lang="en-US" altLang="zh-CN" sz="2400">
                        <a:solidFill>
                          <a:srgbClr val="000000"/>
                        </a:solidFill>
                        <a:latin typeface="+mn-ea"/>
                        <a:cs typeface="+mn-ea"/>
                      </a:endParaRPr>
                    </a:p>
                    <a:p>
                      <a:pPr marL="132715" indent="0" algn="ctr" eaLnBrk="0" fontAlgn="base">
                        <a:lnSpc>
                          <a:spcPct val="112000"/>
                        </a:lnSpc>
                        <a:spcBef>
                          <a:spcPts val="400"/>
                        </a:spcBef>
                        <a:spcAft>
                          <a:spcPct val="0"/>
                        </a:spcAft>
                      </a:pPr>
                      <a:r>
                        <a:rPr lang="zh-CN" sz="2400">
                          <a:solidFill>
                            <a:srgbClr val="000000"/>
                          </a:solidFill>
                          <a:latin typeface="+mn-ea"/>
                          <a:cs typeface="+mn-ea"/>
                        </a:rPr>
                        <a:t>东</a:t>
                      </a:r>
                      <a:endParaRPr lang="zh-CN" sz="2400">
                        <a:solidFill>
                          <a:srgbClr val="000000"/>
                        </a:solidFill>
                        <a:latin typeface="+mn-ea"/>
                        <a:cs typeface="+mn-ea"/>
                      </a:endParaRPr>
                    </a:p>
                    <a:p>
                      <a:pPr marL="132715" indent="0" algn="ctr" eaLnBrk="0" fontAlgn="base">
                        <a:lnSpc>
                          <a:spcPct val="112000"/>
                        </a:lnSpc>
                        <a:spcBef>
                          <a:spcPct val="0"/>
                        </a:spcBef>
                        <a:spcAft>
                          <a:spcPct val="0"/>
                        </a:spcAft>
                      </a:pPr>
                      <a:r>
                        <a:rPr lang="zh-CN" sz="2400">
                          <a:solidFill>
                            <a:srgbClr val="000000"/>
                          </a:solidFill>
                          <a:latin typeface="+mn-ea"/>
                          <a:cs typeface="+mn-ea"/>
                        </a:rPr>
                        <a:t>非</a:t>
                      </a:r>
                      <a:endParaRPr lang="zh-CN" sz="2400">
                        <a:solidFill>
                          <a:srgbClr val="000000"/>
                        </a:solidFill>
                        <a:latin typeface="+mn-ea"/>
                        <a:cs typeface="+mn-ea"/>
                      </a:endParaRPr>
                    </a:p>
                  </a:txBody>
                  <a:tcPr marL="0" marR="0" marT="0" marB="0" anchor="t"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205740" indent="0" algn="l" eaLnBrk="0" fontAlgn="base">
                        <a:lnSpc>
                          <a:spcPct val="112000"/>
                        </a:lnSpc>
                        <a:spcBef>
                          <a:spcPts val="500"/>
                        </a:spcBef>
                        <a:spcAft>
                          <a:spcPct val="0"/>
                        </a:spcAft>
                      </a:pPr>
                      <a:r>
                        <a:rPr lang="zh-CN" sz="2400">
                          <a:solidFill>
                            <a:srgbClr val="000000"/>
                          </a:solidFill>
                          <a:latin typeface="+mn-ea"/>
                        </a:rPr>
                        <a:t>阿克苏姆王国</a:t>
                      </a:r>
                      <a:endParaRPr lang="zh-CN" sz="2400">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249555" indent="0" algn="l" eaLnBrk="0" fontAlgn="base">
                        <a:lnSpc>
                          <a:spcPct val="112000"/>
                        </a:lnSpc>
                        <a:spcBef>
                          <a:spcPts val="500"/>
                        </a:spcBef>
                        <a:spcAft>
                          <a:spcPct val="0"/>
                        </a:spcAft>
                      </a:pPr>
                      <a:r>
                        <a:rPr lang="zh-CN" sz="2400">
                          <a:solidFill>
                            <a:srgbClr val="000000"/>
                          </a:solidFill>
                          <a:latin typeface="+mn-ea"/>
                          <a:cs typeface="+mn-ea"/>
                        </a:rPr>
                        <a:t>公元前后兴起</a:t>
                      </a:r>
                      <a:r>
                        <a:rPr lang="zh-CN" altLang="en-US" sz="2400">
                          <a:solidFill>
                            <a:srgbClr val="000000"/>
                          </a:solidFill>
                          <a:latin typeface="+mn-ea"/>
                          <a:cs typeface="+mn-ea"/>
                        </a:rPr>
                        <a:t>，</a:t>
                      </a:r>
                      <a:r>
                        <a:rPr lang="en-US" altLang="zh-CN" sz="2400">
                          <a:solidFill>
                            <a:srgbClr val="000000"/>
                          </a:solidFill>
                          <a:latin typeface="+mn-ea"/>
                          <a:cs typeface="+mn-ea"/>
                        </a:rPr>
                        <a:t>4</a:t>
                      </a:r>
                      <a:r>
                        <a:rPr lang="zh-CN" sz="2400">
                          <a:solidFill>
                            <a:srgbClr val="000000"/>
                          </a:solidFill>
                          <a:latin typeface="+mn-ea"/>
                          <a:cs typeface="+mn-ea"/>
                        </a:rPr>
                        <a:t>世纪鼎盛</a:t>
                      </a:r>
                      <a:endParaRPr lang="zh-CN" sz="2400">
                        <a:solidFill>
                          <a:srgbClr val="000000"/>
                        </a:solidFill>
                        <a:latin typeface="+mn-ea"/>
                        <a:cs typeface="+mn-ea"/>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70485" indent="0" algn="l" eaLnBrk="0" fontAlgn="base">
                        <a:lnSpc>
                          <a:spcPct val="112000"/>
                        </a:lnSpc>
                        <a:spcBef>
                          <a:spcPts val="500"/>
                        </a:spcBef>
                        <a:spcAft>
                          <a:spcPct val="0"/>
                        </a:spcAft>
                      </a:pPr>
                      <a:r>
                        <a:rPr lang="zh-CN" sz="2400">
                          <a:solidFill>
                            <a:srgbClr val="000000"/>
                          </a:solidFill>
                          <a:latin typeface="+mn-ea"/>
                        </a:rPr>
                        <a:t>一度成为地区强国</a:t>
                      </a:r>
                      <a:endParaRPr lang="zh-CN" sz="2400">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1228725">
                <a:tc vMerge="1">
                  <a:tcPr>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B w="3175" cap="flat" cmpd="sng">
                      <a:solidFill>
                        <a:srgbClr val="000000"/>
                      </a:solidFill>
                      <a:prstDash val="solid"/>
                      <a:headEnd type="none" w="med" len="med"/>
                      <a:tailEnd type="none" w="med" len="med"/>
                    </a:lnB>
                  </a:tcPr>
                </a:tc>
                <a:tc>
                  <a:txBody>
                    <a:bodyPr/>
                    <a:p>
                      <a:pPr marL="330200" indent="-264795" algn="l" eaLnBrk="0" fontAlgn="base">
                        <a:lnSpc>
                          <a:spcPct val="112000"/>
                        </a:lnSpc>
                        <a:spcBef>
                          <a:spcPts val="500"/>
                        </a:spcBef>
                        <a:spcAft>
                          <a:spcPct val="0"/>
                        </a:spcAft>
                      </a:pPr>
                      <a:r>
                        <a:rPr lang="zh-CN" sz="2400">
                          <a:solidFill>
                            <a:srgbClr val="000000"/>
                          </a:solidFill>
                          <a:latin typeface="+mn-ea"/>
                          <a:cs typeface="+mn-ea"/>
                        </a:rPr>
                        <a:t>桑给巴尔、蒙巴萨、</a:t>
                      </a:r>
                      <a:r>
                        <a:rPr lang="zh-CN" altLang="en-US" sz="2400">
                          <a:solidFill>
                            <a:srgbClr val="000000"/>
                          </a:solidFill>
                          <a:latin typeface="+mn-ea"/>
                          <a:cs typeface="+mn-ea"/>
                        </a:rPr>
                        <a:t> </a:t>
                      </a:r>
                      <a:r>
                        <a:rPr lang="zh-CN" sz="2400">
                          <a:solidFill>
                            <a:srgbClr val="000000"/>
                          </a:solidFill>
                          <a:latin typeface="+mn-ea"/>
                          <a:cs typeface="+mn-ea"/>
                        </a:rPr>
                        <a:t>摩加迪沙</a:t>
                      </a:r>
                      <a:endParaRPr lang="zh-CN" sz="2400">
                        <a:solidFill>
                          <a:srgbClr val="000000"/>
                        </a:solidFill>
                        <a:latin typeface="+mn-ea"/>
                        <a:cs typeface="+mn-ea"/>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59130" indent="0" algn="l" eaLnBrk="0" fontAlgn="base">
                        <a:lnSpc>
                          <a:spcPct val="112000"/>
                        </a:lnSpc>
                        <a:spcBef>
                          <a:spcPts val="1300"/>
                        </a:spcBef>
                        <a:spcAft>
                          <a:spcPct val="0"/>
                        </a:spcAft>
                      </a:pPr>
                      <a:r>
                        <a:rPr lang="en-US" altLang="zh-CN" sz="2400">
                          <a:solidFill>
                            <a:srgbClr val="000000"/>
                          </a:solidFill>
                          <a:latin typeface="+mn-ea"/>
                          <a:cs typeface="+mn-ea"/>
                        </a:rPr>
                        <a:t>10—15</a:t>
                      </a:r>
                      <a:r>
                        <a:rPr lang="zh-CN" sz="2400">
                          <a:solidFill>
                            <a:srgbClr val="000000"/>
                          </a:solidFill>
                          <a:latin typeface="+mn-ea"/>
                          <a:cs typeface="+mn-ea"/>
                        </a:rPr>
                        <a:t>世纪</a:t>
                      </a:r>
                      <a:endParaRPr lang="zh-CN" sz="2400">
                        <a:solidFill>
                          <a:srgbClr val="000000"/>
                        </a:solidFill>
                        <a:latin typeface="+mn-ea"/>
                        <a:cs typeface="+mn-ea"/>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71120" indent="0" algn="l" eaLnBrk="0" fontAlgn="base">
                        <a:lnSpc>
                          <a:spcPct val="112000"/>
                        </a:lnSpc>
                        <a:spcBef>
                          <a:spcPts val="500"/>
                        </a:spcBef>
                        <a:spcAft>
                          <a:spcPct val="0"/>
                        </a:spcAft>
                      </a:pPr>
                      <a:r>
                        <a:rPr lang="zh-CN" sz="2400">
                          <a:solidFill>
                            <a:srgbClr val="000000"/>
                          </a:solidFill>
                          <a:latin typeface="+mn-ea"/>
                          <a:cs typeface="+mn-ea"/>
                        </a:rPr>
                        <a:t>广泛使用奴隶</a:t>
                      </a:r>
                      <a:r>
                        <a:rPr lang="zh-CN" altLang="en-US" sz="2400">
                          <a:solidFill>
                            <a:srgbClr val="000000"/>
                          </a:solidFill>
                          <a:latin typeface="+mn-ea"/>
                          <a:cs typeface="+mn-ea"/>
                        </a:rPr>
                        <a:t>，</a:t>
                      </a:r>
                      <a:r>
                        <a:rPr lang="en-US" altLang="zh-CN" sz="2400">
                          <a:solidFill>
                            <a:srgbClr val="000000"/>
                          </a:solidFill>
                          <a:latin typeface="+mn-ea"/>
                          <a:cs typeface="+mn-ea"/>
                        </a:rPr>
                        <a:t> </a:t>
                      </a:r>
                      <a:r>
                        <a:rPr lang="zh-CN" sz="2400">
                          <a:solidFill>
                            <a:srgbClr val="000000"/>
                          </a:solidFill>
                          <a:latin typeface="+mn-ea"/>
                          <a:cs typeface="+mn-ea"/>
                        </a:rPr>
                        <a:t>园艺业为主</a:t>
                      </a:r>
                      <a:r>
                        <a:rPr lang="zh-CN" altLang="en-US" sz="2400">
                          <a:solidFill>
                            <a:srgbClr val="000000"/>
                          </a:solidFill>
                          <a:latin typeface="+mn-ea"/>
                          <a:cs typeface="+mn-ea"/>
                        </a:rPr>
                        <a:t>，</a:t>
                      </a:r>
                      <a:r>
                        <a:rPr lang="en-US" altLang="zh-CN" sz="2400">
                          <a:solidFill>
                            <a:srgbClr val="000000"/>
                          </a:solidFill>
                          <a:latin typeface="+mn-ea"/>
                          <a:cs typeface="+mn-ea"/>
                        </a:rPr>
                        <a:t> </a:t>
                      </a:r>
                      <a:r>
                        <a:rPr lang="zh-CN" sz="2400">
                          <a:solidFill>
                            <a:srgbClr val="000000"/>
                          </a:solidFill>
                          <a:latin typeface="+mn-ea"/>
                          <a:cs typeface="+mn-ea"/>
                        </a:rPr>
                        <a:t>对外贸易发达</a:t>
                      </a:r>
                      <a:r>
                        <a:rPr lang="en-US" altLang="zh-CN" sz="2400">
                          <a:solidFill>
                            <a:srgbClr val="000000"/>
                          </a:solidFill>
                          <a:latin typeface="+mn-ea"/>
                          <a:cs typeface="+mn-ea"/>
                        </a:rPr>
                        <a:t>(</a:t>
                      </a:r>
                      <a:r>
                        <a:rPr lang="zh-CN" altLang="en-US" sz="2400">
                          <a:solidFill>
                            <a:srgbClr val="000000"/>
                          </a:solidFill>
                          <a:latin typeface="+mn-ea"/>
                          <a:cs typeface="+mn-ea"/>
                        </a:rPr>
                        <a:t>与阿拉伯人贸易较多</a:t>
                      </a:r>
                      <a:r>
                        <a:rPr lang="en-US" altLang="zh-CN" sz="2400">
                          <a:solidFill>
                            <a:srgbClr val="000000"/>
                          </a:solidFill>
                          <a:latin typeface="+mn-ea"/>
                          <a:cs typeface="+mn-ea"/>
                        </a:rPr>
                        <a:t>)</a:t>
                      </a:r>
                      <a:r>
                        <a:rPr lang="zh-CN" altLang="en-US" sz="2400">
                          <a:solidFill>
                            <a:srgbClr val="000000"/>
                          </a:solidFill>
                          <a:latin typeface="+mn-ea"/>
                          <a:cs typeface="+mn-ea"/>
                        </a:rPr>
                        <a:t>，城市繁荣</a:t>
                      </a:r>
                      <a:endParaRPr lang="zh-CN" altLang="en-US" sz="2400">
                        <a:solidFill>
                          <a:srgbClr val="000000"/>
                        </a:solidFill>
                        <a:latin typeface="+mn-ea"/>
                        <a:cs typeface="+mn-ea"/>
                      </a:endParaRPr>
                    </a:p>
                  </a:txBody>
                  <a:tcPr marL="0" marR="0" marT="0" marB="0" anchor="t"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1228725">
                <a:tc>
                  <a:txBody>
                    <a:bodyPr/>
                    <a:p>
                      <a:pPr marL="133350" indent="0" algn="ctr" eaLnBrk="0" fontAlgn="base">
                        <a:lnSpc>
                          <a:spcPct val="112000"/>
                        </a:lnSpc>
                        <a:spcBef>
                          <a:spcPts val="800"/>
                        </a:spcBef>
                        <a:spcAft>
                          <a:spcPct val="0"/>
                        </a:spcAft>
                      </a:pPr>
                      <a:r>
                        <a:rPr lang="zh-CN" sz="2400">
                          <a:solidFill>
                            <a:srgbClr val="000000"/>
                          </a:solidFill>
                          <a:latin typeface="+mn-ea"/>
                        </a:rPr>
                        <a:t>西</a:t>
                      </a:r>
                      <a:endParaRPr lang="zh-CN" sz="2400">
                        <a:solidFill>
                          <a:srgbClr val="000000"/>
                        </a:solidFill>
                        <a:latin typeface="+mn-ea"/>
                      </a:endParaRPr>
                    </a:p>
                    <a:p>
                      <a:pPr marL="132715" indent="0" algn="ctr" eaLnBrk="0" fontAlgn="base">
                        <a:lnSpc>
                          <a:spcPct val="112000"/>
                        </a:lnSpc>
                        <a:spcBef>
                          <a:spcPct val="0"/>
                        </a:spcBef>
                        <a:spcAft>
                          <a:spcPct val="0"/>
                        </a:spcAft>
                      </a:pPr>
                      <a:r>
                        <a:rPr lang="zh-CN" sz="2400">
                          <a:solidFill>
                            <a:srgbClr val="000000"/>
                          </a:solidFill>
                          <a:latin typeface="+mn-ea"/>
                        </a:rPr>
                        <a:t>非</a:t>
                      </a:r>
                      <a:endParaRPr lang="zh-CN" sz="2400">
                        <a:solidFill>
                          <a:srgbClr val="000000"/>
                        </a:solidFill>
                        <a:latin typeface="+mn-ea"/>
                      </a:endParaRPr>
                    </a:p>
                  </a:txBody>
                  <a:tcPr marL="0" marR="0" marT="0" marB="0" anchor="t"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131445" indent="0" algn="l" eaLnBrk="0" fontAlgn="base">
                        <a:lnSpc>
                          <a:spcPct val="112000"/>
                        </a:lnSpc>
                        <a:spcBef>
                          <a:spcPts val="1400"/>
                        </a:spcBef>
                        <a:spcAft>
                          <a:spcPct val="0"/>
                        </a:spcAft>
                      </a:pPr>
                      <a:r>
                        <a:rPr lang="zh-CN" sz="2400">
                          <a:solidFill>
                            <a:srgbClr val="000000"/>
                          </a:solidFill>
                          <a:latin typeface="+mn-ea"/>
                        </a:rPr>
                        <a:t>加纳、马里、桑海</a:t>
                      </a:r>
                      <a:endParaRPr lang="zh-CN" sz="2400">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419100" indent="0" algn="l" eaLnBrk="0" fontAlgn="base">
                        <a:lnSpc>
                          <a:spcPct val="112000"/>
                        </a:lnSpc>
                        <a:spcBef>
                          <a:spcPts val="1400"/>
                        </a:spcBef>
                        <a:spcAft>
                          <a:spcPct val="0"/>
                        </a:spcAft>
                      </a:pPr>
                      <a:r>
                        <a:rPr lang="en-US" altLang="zh-CN" sz="2400">
                          <a:solidFill>
                            <a:srgbClr val="000000"/>
                          </a:solidFill>
                          <a:latin typeface="+mn-ea"/>
                          <a:cs typeface="+mn-ea"/>
                        </a:rPr>
                        <a:t>8—15</a:t>
                      </a:r>
                      <a:r>
                        <a:rPr lang="zh-CN" sz="2400">
                          <a:solidFill>
                            <a:srgbClr val="000000"/>
                          </a:solidFill>
                          <a:latin typeface="+mn-ea"/>
                          <a:cs typeface="+mn-ea"/>
                        </a:rPr>
                        <a:t>世纪先后兴起</a:t>
                      </a:r>
                      <a:endParaRPr lang="zh-CN" sz="2400">
                        <a:solidFill>
                          <a:srgbClr val="000000"/>
                        </a:solidFill>
                        <a:latin typeface="+mn-ea"/>
                        <a:cs typeface="+mn-ea"/>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70485" indent="1270" algn="l" eaLnBrk="0" fontAlgn="base">
                        <a:lnSpc>
                          <a:spcPct val="112000"/>
                        </a:lnSpc>
                        <a:spcBef>
                          <a:spcPts val="600"/>
                        </a:spcBef>
                        <a:spcAft>
                          <a:spcPct val="0"/>
                        </a:spcAft>
                      </a:pPr>
                      <a:r>
                        <a:rPr lang="zh-CN" sz="2400">
                          <a:solidFill>
                            <a:srgbClr val="000000"/>
                          </a:solidFill>
                          <a:latin typeface="+mn-ea"/>
                          <a:cs typeface="+mn-ea"/>
                        </a:rPr>
                        <a:t>黄金资源丰富</a:t>
                      </a:r>
                      <a:r>
                        <a:rPr lang="zh-CN" altLang="en-US" sz="2400">
                          <a:solidFill>
                            <a:srgbClr val="000000"/>
                          </a:solidFill>
                          <a:latin typeface="+mn-ea"/>
                          <a:cs typeface="+mn-ea"/>
                        </a:rPr>
                        <a:t>，</a:t>
                      </a:r>
                      <a:r>
                        <a:rPr lang="zh-CN" sz="2400">
                          <a:solidFill>
                            <a:srgbClr val="000000"/>
                          </a:solidFill>
                          <a:latin typeface="+mn-ea"/>
                          <a:cs typeface="+mn-ea"/>
                        </a:rPr>
                        <a:t>对外贸易发达</a:t>
                      </a:r>
                      <a:r>
                        <a:rPr lang="zh-CN" altLang="en-US" sz="2400">
                          <a:solidFill>
                            <a:srgbClr val="000000"/>
                          </a:solidFill>
                          <a:latin typeface="+mn-ea"/>
                          <a:cs typeface="+mn-ea"/>
                        </a:rPr>
                        <a:t>；</a:t>
                      </a:r>
                      <a:r>
                        <a:rPr lang="zh-CN" sz="2400">
                          <a:solidFill>
                            <a:srgbClr val="000000"/>
                          </a:solidFill>
                          <a:latin typeface="+mn-ea"/>
                          <a:cs typeface="+mn-ea"/>
                        </a:rPr>
                        <a:t>鼓励文化发展</a:t>
                      </a:r>
                      <a:r>
                        <a:rPr lang="zh-CN" altLang="en-US" sz="2400">
                          <a:solidFill>
                            <a:srgbClr val="000000"/>
                          </a:solidFill>
                          <a:latin typeface="+mn-ea"/>
                          <a:cs typeface="+mn-ea"/>
                        </a:rPr>
                        <a:t>，</a:t>
                      </a:r>
                      <a:r>
                        <a:rPr lang="zh-CN" sz="2400">
                          <a:solidFill>
                            <a:srgbClr val="000000"/>
                          </a:solidFill>
                          <a:latin typeface="+mn-ea"/>
                          <a:cs typeface="+mn-ea"/>
                        </a:rPr>
                        <a:t>城市和文化繁荣</a:t>
                      </a:r>
                      <a:r>
                        <a:rPr lang="zh-CN" altLang="en-US" sz="2400">
                          <a:solidFill>
                            <a:srgbClr val="000000"/>
                          </a:solidFill>
                          <a:latin typeface="+mn-ea"/>
                          <a:cs typeface="+mn-ea"/>
                        </a:rPr>
                        <a:t>；</a:t>
                      </a:r>
                      <a:r>
                        <a:rPr lang="zh-CN" sz="2400">
                          <a:solidFill>
                            <a:srgbClr val="000000"/>
                          </a:solidFill>
                          <a:latin typeface="+mn-ea"/>
                          <a:cs typeface="+mn-ea"/>
                        </a:rPr>
                        <a:t>中央集权</a:t>
                      </a:r>
                      <a:endParaRPr lang="zh-CN" sz="2400">
                        <a:solidFill>
                          <a:srgbClr val="000000"/>
                        </a:solidFill>
                        <a:latin typeface="+mn-ea"/>
                        <a:cs typeface="+mn-ea"/>
                      </a:endParaRPr>
                    </a:p>
                  </a:txBody>
                  <a:tcPr marL="0" marR="0" marT="0" marB="0" anchor="t"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819150">
                <a:tc>
                  <a:txBody>
                    <a:bodyPr/>
                    <a:p>
                      <a:pPr marL="131445" indent="0" algn="ctr" eaLnBrk="0" fontAlgn="base">
                        <a:lnSpc>
                          <a:spcPct val="112000"/>
                        </a:lnSpc>
                        <a:spcBef>
                          <a:spcPts val="600"/>
                        </a:spcBef>
                        <a:spcAft>
                          <a:spcPct val="0"/>
                        </a:spcAft>
                      </a:pPr>
                      <a:r>
                        <a:rPr lang="zh-CN" sz="2400">
                          <a:solidFill>
                            <a:srgbClr val="000000"/>
                          </a:solidFill>
                          <a:latin typeface="+mn-ea"/>
                        </a:rPr>
                        <a:t>南</a:t>
                      </a:r>
                      <a:endParaRPr lang="zh-CN" sz="2400">
                        <a:solidFill>
                          <a:srgbClr val="000000"/>
                        </a:solidFill>
                        <a:latin typeface="+mn-ea"/>
                      </a:endParaRPr>
                    </a:p>
                    <a:p>
                      <a:pPr marL="132715" indent="0" algn="ctr" eaLnBrk="0" fontAlgn="base">
                        <a:lnSpc>
                          <a:spcPct val="112000"/>
                        </a:lnSpc>
                        <a:spcBef>
                          <a:spcPct val="0"/>
                        </a:spcBef>
                        <a:spcAft>
                          <a:spcPct val="0"/>
                        </a:spcAft>
                      </a:pPr>
                      <a:r>
                        <a:rPr lang="zh-CN" sz="2400">
                          <a:solidFill>
                            <a:srgbClr val="000000"/>
                          </a:solidFill>
                          <a:latin typeface="+mn-ea"/>
                        </a:rPr>
                        <a:t>非</a:t>
                      </a:r>
                      <a:endParaRPr lang="zh-CN" sz="2400">
                        <a:solidFill>
                          <a:srgbClr val="000000"/>
                        </a:solidFill>
                        <a:latin typeface="+mn-ea"/>
                      </a:endParaRPr>
                    </a:p>
                  </a:txBody>
                  <a:tcPr marL="0" marR="0" marT="0" marB="0" anchor="t"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a:txBody>
                    <a:bodyPr/>
                    <a:p>
                      <a:pPr marL="331470" indent="0" algn="l" eaLnBrk="0" fontAlgn="base">
                        <a:lnSpc>
                          <a:spcPct val="112000"/>
                        </a:lnSpc>
                        <a:spcBef>
                          <a:spcPts val="1100"/>
                        </a:spcBef>
                        <a:spcAft>
                          <a:spcPct val="0"/>
                        </a:spcAft>
                      </a:pPr>
                      <a:r>
                        <a:rPr lang="zh-CN" sz="2400">
                          <a:solidFill>
                            <a:srgbClr val="000000"/>
                          </a:solidFill>
                          <a:latin typeface="+mn-ea"/>
                        </a:rPr>
                        <a:t>津巴布韦</a:t>
                      </a:r>
                      <a:endParaRPr lang="zh-CN" sz="2400">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a:txBody>
                    <a:bodyPr/>
                    <a:p>
                      <a:pPr marL="78740" indent="0" algn="l" eaLnBrk="0" fontAlgn="base">
                        <a:lnSpc>
                          <a:spcPct val="112000"/>
                        </a:lnSpc>
                        <a:spcBef>
                          <a:spcPts val="1100"/>
                        </a:spcBef>
                        <a:spcAft>
                          <a:spcPct val="0"/>
                        </a:spcAft>
                      </a:pPr>
                      <a:r>
                        <a:rPr lang="en-US" altLang="zh-CN" sz="2400">
                          <a:solidFill>
                            <a:srgbClr val="000000"/>
                          </a:solidFill>
                          <a:latin typeface="+mn-ea"/>
                          <a:cs typeface="+mn-ea"/>
                        </a:rPr>
                        <a:t>11</a:t>
                      </a:r>
                      <a:r>
                        <a:rPr lang="zh-CN" sz="2400">
                          <a:solidFill>
                            <a:srgbClr val="000000"/>
                          </a:solidFill>
                          <a:latin typeface="+mn-ea"/>
                          <a:cs typeface="+mn-ea"/>
                        </a:rPr>
                        <a:t>世纪末建立</a:t>
                      </a:r>
                      <a:r>
                        <a:rPr lang="zh-CN" altLang="en-US" sz="2400">
                          <a:solidFill>
                            <a:srgbClr val="000000"/>
                          </a:solidFill>
                          <a:latin typeface="+mn-ea"/>
                          <a:cs typeface="+mn-ea"/>
                        </a:rPr>
                        <a:t>，</a:t>
                      </a:r>
                      <a:r>
                        <a:rPr lang="en-US" altLang="zh-CN" sz="2400">
                          <a:solidFill>
                            <a:srgbClr val="000000"/>
                          </a:solidFill>
                          <a:latin typeface="+mn-ea"/>
                          <a:cs typeface="+mn-ea"/>
                        </a:rPr>
                        <a:t>14—15</a:t>
                      </a:r>
                      <a:r>
                        <a:rPr lang="zh-CN" sz="2400">
                          <a:solidFill>
                            <a:srgbClr val="000000"/>
                          </a:solidFill>
                          <a:latin typeface="+mn-ea"/>
                          <a:cs typeface="+mn-ea"/>
                        </a:rPr>
                        <a:t>世纪鼎盛</a:t>
                      </a:r>
                      <a:endParaRPr lang="zh-CN" sz="2400">
                        <a:solidFill>
                          <a:srgbClr val="000000"/>
                        </a:solidFill>
                        <a:latin typeface="+mn-ea"/>
                        <a:cs typeface="+mn-ea"/>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a:txBody>
                    <a:bodyPr/>
                    <a:p>
                      <a:pPr marL="70485" indent="0" algn="l" eaLnBrk="0" fontAlgn="base">
                        <a:lnSpc>
                          <a:spcPct val="112000"/>
                        </a:lnSpc>
                        <a:spcBef>
                          <a:spcPts val="1100"/>
                        </a:spcBef>
                        <a:spcAft>
                          <a:spcPct val="0"/>
                        </a:spcAft>
                      </a:pPr>
                      <a:r>
                        <a:rPr lang="zh-CN" sz="2400">
                          <a:solidFill>
                            <a:srgbClr val="000000"/>
                          </a:solidFill>
                          <a:latin typeface="+mn-ea"/>
                        </a:rPr>
                        <a:t>石头城</a:t>
                      </a:r>
                      <a:endParaRPr lang="zh-CN" sz="2400">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r>
            </a:tbl>
          </a:graphicData>
        </a:graphic>
      </p:graphicFrame>
    </p:spTree>
  </p:cSld>
  <p:clrMapOvr>
    <a:masterClrMapping/>
  </p:clrMapOvr>
  <p:transition spd="med">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099185" y="45085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、古代美洲文明</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82295" y="1019810"/>
            <a:ext cx="7332980" cy="744220"/>
          </a:xfrm>
          <a:prstGeom prst="rect">
            <a:avLst/>
          </a:prstGeom>
          <a:noFill/>
        </p:spPr>
        <p:txBody>
          <a:bodyPr wrap="square" rtlCol="0">
            <a:noAutofit/>
          </a:bodyPr>
          <a:p>
            <a:pPr indent="457200"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古代美洲文明概况如下。</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3" name="表格 2"/>
          <p:cNvGraphicFramePr/>
          <p:nvPr>
            <p:custDataLst>
              <p:tags r:id="rId1"/>
            </p:custDataLst>
          </p:nvPr>
        </p:nvGraphicFramePr>
        <p:xfrm>
          <a:off x="430530" y="1703705"/>
          <a:ext cx="11330940" cy="4245610"/>
        </p:xfrm>
        <a:graphic>
          <a:graphicData uri="http://schemas.openxmlformats.org/drawingml/2006/table">
            <a:tbl>
              <a:tblPr/>
              <a:tblGrid>
                <a:gridCol w="979805"/>
                <a:gridCol w="1874520"/>
                <a:gridCol w="1931670"/>
                <a:gridCol w="6544945"/>
              </a:tblGrid>
              <a:tr h="662305">
                <a:tc>
                  <a:txBody>
                    <a:bodyPr/>
                    <a:p>
                      <a:pPr algn="ctr" fontAlgn="ctr"/>
                      <a:r>
                        <a:rPr lang="zh-CN" altLang="en-US" sz="2400" b="1" i="0">
                          <a:solidFill>
                            <a:srgbClr val="000000"/>
                          </a:solidFill>
                          <a:latin typeface="宋体" panose="02010600030101010101" pitchFamily="2" charset="-122"/>
                          <a:ea typeface="宋体" panose="02010600030101010101" pitchFamily="2" charset="-122"/>
                        </a:rPr>
                        <a:t>区域</a:t>
                      </a:r>
                      <a:endParaRPr lang="zh-CN" altLang="en-US" sz="24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ctr" fontAlgn="ctr"/>
                      <a:r>
                        <a:rPr lang="zh-CN" altLang="en-US" sz="2400" b="1" i="0">
                          <a:solidFill>
                            <a:srgbClr val="000000"/>
                          </a:solidFill>
                          <a:latin typeface="宋体" panose="02010600030101010101" pitchFamily="2" charset="-122"/>
                          <a:ea typeface="宋体" panose="02010600030101010101" pitchFamily="2" charset="-122"/>
                        </a:rPr>
                        <a:t>代表文明</a:t>
                      </a:r>
                      <a:endParaRPr lang="zh-CN" altLang="en-US" sz="24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ctr" fontAlgn="ctr"/>
                      <a:r>
                        <a:rPr lang="zh-CN" altLang="en-US" sz="2400" b="1" i="0">
                          <a:solidFill>
                            <a:srgbClr val="000000"/>
                          </a:solidFill>
                          <a:latin typeface="宋体" panose="02010600030101010101" pitchFamily="2" charset="-122"/>
                          <a:ea typeface="宋体" panose="02010600030101010101" pitchFamily="2" charset="-122"/>
                        </a:rPr>
                        <a:t>存在时间</a:t>
                      </a:r>
                      <a:endParaRPr lang="zh-CN" altLang="en-US" sz="24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ctr" fontAlgn="ctr"/>
                      <a:r>
                        <a:rPr lang="zh-CN" altLang="en-US" sz="2400" b="1" i="0">
                          <a:solidFill>
                            <a:srgbClr val="000000"/>
                          </a:solidFill>
                          <a:latin typeface="宋体" panose="02010600030101010101" pitchFamily="2" charset="-122"/>
                          <a:ea typeface="宋体" panose="02010600030101010101" pitchFamily="2" charset="-122"/>
                        </a:rPr>
                        <a:t>特征</a:t>
                      </a:r>
                      <a:endParaRPr lang="zh-CN" altLang="en-US" sz="24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r>
              <a:tr h="1092200">
                <a:tc rowSpan="2">
                  <a:txBody>
                    <a:bodyPr/>
                    <a:p>
                      <a:pPr algn="ctr" fontAlgn="ctr"/>
                      <a:r>
                        <a:rPr lang="zh-CN" altLang="en-US" sz="2400" b="0" i="0">
                          <a:solidFill>
                            <a:srgbClr val="000000"/>
                          </a:solidFill>
                          <a:latin typeface="宋体" panose="02010600030101010101" pitchFamily="2" charset="-122"/>
                          <a:ea typeface="宋体" panose="02010600030101010101" pitchFamily="2" charset="-122"/>
                        </a:rPr>
                        <a:t>中美洲</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2400" b="0" i="0">
                          <a:solidFill>
                            <a:srgbClr val="000000"/>
                          </a:solidFill>
                          <a:latin typeface="宋体" panose="02010600030101010101" pitchFamily="2" charset="-122"/>
                          <a:ea typeface="宋体" panose="02010600030101010101" pitchFamily="2" charset="-122"/>
                        </a:rPr>
                        <a:t>玛雅文明</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2400" b="0" i="0">
                          <a:solidFill>
                            <a:srgbClr val="000000"/>
                          </a:solidFill>
                          <a:latin typeface="宋体" panose="02010600030101010101" pitchFamily="2" charset="-122"/>
                          <a:ea typeface="宋体" panose="02010600030101010101" pitchFamily="2" charset="-122"/>
                        </a:rPr>
                        <a:t>公元前</a:t>
                      </a:r>
                      <a:r>
                        <a:rPr lang="en-US" altLang="zh-CN" sz="2400" b="0" i="0">
                          <a:solidFill>
                            <a:srgbClr val="000000"/>
                          </a:solidFill>
                          <a:latin typeface="宋体" panose="02010600030101010101" pitchFamily="2" charset="-122"/>
                          <a:ea typeface="宋体" panose="02010600030101010101" pitchFamily="2" charset="-122"/>
                        </a:rPr>
                        <a:t>15—16</a:t>
                      </a:r>
                      <a:r>
                        <a:rPr lang="zh-CN" altLang="en-US" sz="2400" b="0" i="0">
                          <a:solidFill>
                            <a:srgbClr val="000000"/>
                          </a:solidFill>
                          <a:latin typeface="宋体" panose="02010600030101010101" pitchFamily="2" charset="-122"/>
                          <a:ea typeface="宋体" panose="02010600030101010101" pitchFamily="2" charset="-122"/>
                        </a:rPr>
                        <a:t>世纪</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2400" b="0" i="0">
                          <a:solidFill>
                            <a:srgbClr val="000000"/>
                          </a:solidFill>
                          <a:latin typeface="宋体" panose="02010600030101010101" pitchFamily="2" charset="-122"/>
                          <a:ea typeface="宋体" panose="02010600030101010101" pitchFamily="2" charset="-122"/>
                        </a:rPr>
                        <a:t>城市国家，氏族分化；种植玉米陶器精美；城市建筑精美</a:t>
                      </a:r>
                      <a:r>
                        <a:rPr lang="en-US" altLang="zh-CN" sz="2400" b="0" i="0">
                          <a:solidFill>
                            <a:srgbClr val="000000"/>
                          </a:solidFill>
                          <a:latin typeface="宋体" panose="02010600030101010101" pitchFamily="2" charset="-122"/>
                          <a:ea typeface="宋体" panose="02010600030101010101" pitchFamily="2" charset="-122"/>
                        </a:rPr>
                        <a:t>(</a:t>
                      </a:r>
                      <a:r>
                        <a:rPr lang="zh-CN" altLang="en-US" sz="2400" b="0" i="0">
                          <a:solidFill>
                            <a:srgbClr val="000000"/>
                          </a:solidFill>
                          <a:latin typeface="宋体" panose="02010600030101010101" pitchFamily="2" charset="-122"/>
                          <a:ea typeface="宋体" panose="02010600030101010101" pitchFamily="2" charset="-122"/>
                        </a:rPr>
                        <a:t>金字塔庙宇</a:t>
                      </a:r>
                      <a:r>
                        <a:rPr lang="en-US" altLang="zh-CN" sz="2400" b="0" i="0">
                          <a:solidFill>
                            <a:srgbClr val="000000"/>
                          </a:solidFill>
                          <a:latin typeface="宋体" panose="02010600030101010101" pitchFamily="2" charset="-122"/>
                          <a:ea typeface="宋体" panose="02010600030101010101" pitchFamily="2" charset="-122"/>
                        </a:rPr>
                        <a:t>)</a:t>
                      </a:r>
                      <a:r>
                        <a:rPr lang="zh-CN" altLang="en-US" sz="2400" b="0" i="0">
                          <a:solidFill>
                            <a:srgbClr val="000000"/>
                          </a:solidFill>
                          <a:latin typeface="宋体" panose="02010600030101010101" pitchFamily="2" charset="-122"/>
                          <a:ea typeface="宋体" panose="02010600030101010101" pitchFamily="2" charset="-122"/>
                        </a:rPr>
                        <a:t>；发明独特文字，采用</a:t>
                      </a:r>
                      <a:r>
                        <a:rPr lang="en-US" altLang="zh-CN" sz="2400" b="0" i="0">
                          <a:solidFill>
                            <a:srgbClr val="000000"/>
                          </a:solidFill>
                          <a:latin typeface="宋体" panose="02010600030101010101" pitchFamily="2" charset="-122"/>
                          <a:ea typeface="宋体" panose="02010600030101010101" pitchFamily="2" charset="-122"/>
                        </a:rPr>
                        <a:t>20</a:t>
                      </a:r>
                      <a:r>
                        <a:rPr lang="zh-CN" altLang="en-US" sz="2400" b="0" i="0">
                          <a:solidFill>
                            <a:srgbClr val="000000"/>
                          </a:solidFill>
                          <a:latin typeface="宋体" panose="02010600030101010101" pitchFamily="2" charset="-122"/>
                          <a:ea typeface="宋体" panose="02010600030101010101" pitchFamily="2" charset="-122"/>
                        </a:rPr>
                        <a:t>进制，</a:t>
                      </a:r>
                      <a:r>
                        <a:rPr lang="zh-CN" altLang="en-US" sz="2400" b="0" i="0">
                          <a:solidFill>
                            <a:srgbClr val="000000"/>
                          </a:solidFill>
                          <a:latin typeface="宋体" panose="02010600030101010101" pitchFamily="2" charset="-122"/>
                          <a:ea typeface="宋体" panose="02010600030101010101" pitchFamily="2" charset="-122"/>
                        </a:rPr>
                        <a:t>知道“零”</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091565">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p>
                      <a:pPr algn="ctr" fontAlgn="ctr"/>
                      <a:r>
                        <a:rPr lang="zh-CN" altLang="en-US" sz="2400" b="0" i="0">
                          <a:solidFill>
                            <a:srgbClr val="000000"/>
                          </a:solidFill>
                          <a:latin typeface="宋体" panose="02010600030101010101" pitchFamily="2" charset="-122"/>
                          <a:ea typeface="宋体" panose="02010600030101010101" pitchFamily="2" charset="-122"/>
                        </a:rPr>
                        <a:t>阿兹特克文明</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2400" b="0" i="0">
                          <a:solidFill>
                            <a:srgbClr val="000000"/>
                          </a:solidFill>
                          <a:latin typeface="宋体" panose="02010600030101010101" pitchFamily="2" charset="-122"/>
                          <a:ea typeface="宋体" panose="02010600030101010101" pitchFamily="2" charset="-122"/>
                        </a:rPr>
                        <a:t>14—16</a:t>
                      </a:r>
                      <a:r>
                        <a:rPr lang="zh-CN" altLang="en-US" sz="2400" b="0" i="0">
                          <a:solidFill>
                            <a:srgbClr val="000000"/>
                          </a:solidFill>
                          <a:latin typeface="宋体" panose="02010600030101010101" pitchFamily="2" charset="-122"/>
                          <a:ea typeface="宋体" panose="02010600030101010101" pitchFamily="2" charset="-122"/>
                        </a:rPr>
                        <a:t>世纪</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2400" b="0" i="0">
                          <a:solidFill>
                            <a:srgbClr val="000000"/>
                          </a:solidFill>
                          <a:latin typeface="宋体" panose="02010600030101010101" pitchFamily="2" charset="-122"/>
                          <a:ea typeface="宋体" panose="02010600030101010101" pitchFamily="2" charset="-122"/>
                        </a:rPr>
                        <a:t>上层阶级垄断官职，掌握军队；部落自治，缴纳贡赋；发明“浮动园地”；</a:t>
                      </a:r>
                      <a:r>
                        <a:rPr lang="zh-CN" altLang="en-US" sz="2400" b="0" i="0">
                          <a:solidFill>
                            <a:srgbClr val="000000"/>
                          </a:solidFill>
                          <a:latin typeface="宋体" panose="02010600030101010101" pitchFamily="2" charset="-122"/>
                          <a:ea typeface="宋体" panose="02010600030101010101" pitchFamily="2" charset="-122"/>
                        </a:rPr>
                        <a:t>都城特诺奇蒂特兰的水渠和道路纵横交错</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369695">
                <a:tc>
                  <a:txBody>
                    <a:bodyPr/>
                    <a:p>
                      <a:pPr algn="ctr" fontAlgn="ctr"/>
                      <a:r>
                        <a:rPr lang="zh-CN" altLang="en-US" sz="2400" b="0" i="0">
                          <a:solidFill>
                            <a:srgbClr val="000000"/>
                          </a:solidFill>
                          <a:latin typeface="宋体" panose="02010600030101010101" pitchFamily="2" charset="-122"/>
                          <a:ea typeface="宋体" panose="02010600030101010101" pitchFamily="2" charset="-122"/>
                        </a:rPr>
                        <a:t>南美洲</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2400" b="0" i="0">
                          <a:solidFill>
                            <a:srgbClr val="000000"/>
                          </a:solidFill>
                          <a:latin typeface="宋体" panose="02010600030101010101" pitchFamily="2" charset="-122"/>
                          <a:ea typeface="宋体" panose="02010600030101010101" pitchFamily="2" charset="-122"/>
                        </a:rPr>
                        <a:t>印加文明</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2400" b="0" i="0">
                          <a:solidFill>
                            <a:srgbClr val="000000"/>
                          </a:solidFill>
                          <a:latin typeface="宋体" panose="02010600030101010101" pitchFamily="2" charset="-122"/>
                          <a:ea typeface="宋体" panose="02010600030101010101" pitchFamily="2" charset="-122"/>
                        </a:rPr>
                        <a:t>12—16</a:t>
                      </a:r>
                      <a:r>
                        <a:rPr lang="zh-CN" altLang="en-US" sz="2400" b="0" i="0">
                          <a:solidFill>
                            <a:srgbClr val="000000"/>
                          </a:solidFill>
                          <a:latin typeface="宋体" panose="02010600030101010101" pitchFamily="2" charset="-122"/>
                          <a:ea typeface="宋体" panose="02010600030101010101" pitchFamily="2" charset="-122"/>
                        </a:rPr>
                        <a:t>世纪</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2400" b="0" i="0">
                          <a:solidFill>
                            <a:srgbClr val="000000"/>
                          </a:solidFill>
                          <a:latin typeface="宋体" panose="02010600030101010101" pitchFamily="2" charset="-122"/>
                          <a:ea typeface="宋体" panose="02010600030101010101" pitchFamily="2" charset="-122"/>
                        </a:rPr>
                        <a:t>国王集权，划区设官；土地国有；人口调查；修建完善的道路系统，用以传递情报和调动军队；</a:t>
                      </a:r>
                      <a:r>
                        <a:rPr lang="zh-CN" altLang="en-US" sz="2400" b="0" i="0">
                          <a:solidFill>
                            <a:srgbClr val="000000"/>
                          </a:solidFill>
                          <a:latin typeface="宋体" panose="02010600030101010101" pitchFamily="2" charset="-122"/>
                          <a:ea typeface="宋体" panose="02010600030101010101" pitchFamily="2" charset="-122"/>
                        </a:rPr>
                        <a:t>马丘比丘城遗址</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bl>
          </a:graphicData>
        </a:graphic>
      </p:graphicFrame>
    </p:spTree>
  </p:cSld>
  <p:clrMapOvr>
    <a:masterClrMapping/>
  </p:clrMapOvr>
  <p:transition spd="med">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688975" y="902970"/>
            <a:ext cx="10843895" cy="4710430"/>
          </a:xfrm>
          <a:prstGeom prst="rect">
            <a:avLst/>
          </a:prstGeom>
          <a:noFill/>
        </p:spPr>
        <p:txBody>
          <a:bodyPr wrap="square" rtlCol="0">
            <a:noAutofit/>
          </a:bodyPr>
          <a:p>
            <a:pPr algn="ctr">
              <a:lnSpc>
                <a:spcPct val="150000"/>
              </a:lnSpc>
              <a:buClrTx/>
              <a:buSzTx/>
              <a:buNone/>
            </a:pPr>
            <a:r>
              <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第三单元   </a:t>
            </a:r>
            <a:endPar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走向整体的世界</a:t>
            </a:r>
            <a:endPar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5400" b="1">
                <a:latin typeface="微软雅黑" panose="020B0503020204020204" charset="-122"/>
                <a:ea typeface="微软雅黑" panose="020B0503020204020204" charset="-122"/>
                <a:cs typeface="微软雅黑" panose="020B0503020204020204" charset="-122"/>
                <a:sym typeface="+mn-ea"/>
              </a:rPr>
              <a:t>【知识梳理】</a:t>
            </a:r>
            <a:endParaRPr lang="zh-CN" altLang="en-US" sz="5400" b="1">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endParaRPr lang="zh-CN" altLang="en-US" sz="5400" b="1">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34" name="文本框 33"/>
          <p:cNvSpPr txBox="1"/>
          <p:nvPr/>
        </p:nvSpPr>
        <p:spPr>
          <a:xfrm>
            <a:off x="648970" y="1439545"/>
            <a:ext cx="10813415" cy="2861310"/>
          </a:xfrm>
          <a:prstGeom prst="rect">
            <a:avLst/>
          </a:prstGeom>
          <a:noFill/>
        </p:spPr>
        <p:txBody>
          <a:bodyPr wrap="square" rtlCol="0">
            <a:spAutoFit/>
          </a:bodyPr>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第6课    </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全球航路的开辟</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853440" y="298450"/>
            <a:ext cx="7332980" cy="645160"/>
          </a:xfrm>
          <a:prstGeom prst="rect">
            <a:avLst/>
          </a:prstGeom>
          <a:noFill/>
        </p:spPr>
        <p:txBody>
          <a:bodyPr wrap="square" rtlCol="0">
            <a:spAutoFit/>
          </a:bodyPr>
          <a:lstStyle/>
          <a:p>
            <a:pPr algn="just"/>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、新航路开辟的动因和条件</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7155180" y="29845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382905" y="874395"/>
            <a:ext cx="11212195" cy="592455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动因</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经济根源：</a:t>
            </a:r>
            <a:r>
              <a:rPr lang="zh-CN" altLang="en-US" sz="2400">
                <a:latin typeface="宋体" panose="02010600030101010101" pitchFamily="2" charset="-122"/>
                <a:ea typeface="宋体" panose="02010600030101010101" pitchFamily="2" charset="-122"/>
                <a:cs typeface="宋体" panose="02010600030101010101" pitchFamily="2" charset="-122"/>
              </a:rPr>
              <a:t>西欧资本主义萌芽产生</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商品经济迅速发展。</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社会根源：</a:t>
            </a:r>
            <a:r>
              <a:rPr lang="zh-CN" altLang="en-US" sz="2400">
                <a:latin typeface="宋体" panose="02010600030101010101" pitchFamily="2" charset="-122"/>
                <a:ea typeface="宋体" panose="02010600030101010101" pitchFamily="2" charset="-122"/>
                <a:cs typeface="宋体" panose="02010600030101010101" pitchFamily="2" charset="-122"/>
              </a:rPr>
              <a:t>《马可</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波罗行纪》激起了新贵族、新兴资产阶级到东方和未知的海外实现发财梦。</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直接原因：</a:t>
            </a:r>
            <a:r>
              <a:rPr lang="zh-CN" altLang="en-US" sz="2400">
                <a:latin typeface="宋体" panose="02010600030101010101" pitchFamily="2" charset="-122"/>
                <a:ea typeface="宋体" panose="02010600030101010101" pitchFamily="2" charset="-122"/>
                <a:cs typeface="宋体" panose="02010600030101010101" pitchFamily="2" charset="-122"/>
              </a:rPr>
              <a:t>奥斯曼帝国的不断扩张</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威胁到东西方之间陆路贸易通道的安全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陆上商路被阻断。</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(4)</a:t>
            </a:r>
            <a:r>
              <a:rPr lang="zh-CN" altLang="en-US" sz="2400">
                <a:latin typeface="宋体" panose="02010600030101010101" pitchFamily="2" charset="-122"/>
                <a:ea typeface="宋体" panose="02010600030101010101" pitchFamily="2" charset="-122"/>
                <a:cs typeface="宋体" panose="02010600030101010101" pitchFamily="2" charset="-122"/>
              </a:rPr>
              <a:t>思想根源：</a:t>
            </a:r>
            <a:r>
              <a:rPr lang="zh-CN" altLang="en-US" sz="2400">
                <a:latin typeface="宋体" panose="02010600030101010101" pitchFamily="2" charset="-122"/>
                <a:ea typeface="宋体" panose="02010600030101010101" pitchFamily="2" charset="-122"/>
                <a:cs typeface="宋体" panose="02010600030101010101" pitchFamily="2" charset="-122"/>
              </a:rPr>
              <a:t>人文主义鼓励冒险精神。</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(5)</a:t>
            </a:r>
            <a:r>
              <a:rPr lang="zh-CN" altLang="en-US" sz="2400">
                <a:latin typeface="宋体" panose="02010600030101010101" pitchFamily="2" charset="-122"/>
                <a:ea typeface="宋体" panose="02010600030101010101" pitchFamily="2" charset="-122"/>
                <a:cs typeface="宋体" panose="02010600030101010101" pitchFamily="2" charset="-122"/>
              </a:rPr>
              <a:t>精神动力：</a:t>
            </a:r>
            <a:r>
              <a:rPr lang="zh-CN" altLang="en-US" sz="2400">
                <a:latin typeface="宋体" panose="02010600030101010101" pitchFamily="2" charset="-122"/>
                <a:ea typeface="宋体" panose="02010600030101010101" pitchFamily="2" charset="-122"/>
                <a:cs typeface="宋体" panose="02010600030101010101" pitchFamily="2" charset="-122"/>
              </a:rPr>
              <a:t>传播基督教。</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条件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政治条件：</a:t>
            </a:r>
            <a:r>
              <a:rPr lang="zh-CN" altLang="en-US" sz="2400">
                <a:latin typeface="宋体" panose="02010600030101010101" pitchFamily="2" charset="-122"/>
                <a:ea typeface="宋体" panose="02010600030101010101" pitchFamily="2" charset="-122"/>
                <a:cs typeface="宋体" panose="02010600030101010101" pitchFamily="2" charset="-122"/>
              </a:rPr>
              <a:t>西班牙和葡萄牙王室积极支持海上探险活动。</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经验丰富：</a:t>
            </a:r>
            <a:r>
              <a:rPr lang="zh-CN" altLang="en-US" sz="2400">
                <a:latin typeface="宋体" panose="02010600030101010101" pitchFamily="2" charset="-122"/>
                <a:ea typeface="宋体" panose="02010600030101010101" pitchFamily="2" charset="-122"/>
                <a:cs typeface="宋体" panose="02010600030101010101" pitchFamily="2" charset="-122"/>
              </a:rPr>
              <a:t>西欧人在地中海和大西洋沿岸的长期航行中积累了丰富的经验。</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科技发展：</a:t>
            </a:r>
            <a:r>
              <a:rPr lang="zh-CN" altLang="en-US" sz="2400">
                <a:latin typeface="宋体" panose="02010600030101010101" pitchFamily="2" charset="-122"/>
                <a:ea typeface="宋体" panose="02010600030101010101" pitchFamily="2" charset="-122"/>
                <a:cs typeface="宋体" panose="02010600030101010101" pitchFamily="2" charset="-122"/>
              </a:rPr>
              <a:t>地理知识的丰富</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造船、航海技术的进步。</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90600" y="206375"/>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、新航路的开辟</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35610" y="851535"/>
            <a:ext cx="9869170" cy="563880"/>
          </a:xfrm>
          <a:prstGeom prst="rect">
            <a:avLst/>
          </a:prstGeom>
          <a:noFill/>
        </p:spPr>
        <p:txBody>
          <a:bodyPr wrap="square" rtlCol="0">
            <a:noAutofit/>
          </a:bodyPr>
          <a:p>
            <a:pPr indent="457200"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新航路的开辟</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使人类第一次建立起跨越大陆和海洋的全球性联系。</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3" name="表格 2"/>
          <p:cNvGraphicFramePr/>
          <p:nvPr>
            <p:custDataLst>
              <p:tags r:id="rId1"/>
            </p:custDataLst>
          </p:nvPr>
        </p:nvGraphicFramePr>
        <p:xfrm>
          <a:off x="435610" y="1678305"/>
          <a:ext cx="11255375" cy="3870325"/>
        </p:xfrm>
        <a:graphic>
          <a:graphicData uri="http://schemas.openxmlformats.org/drawingml/2006/table">
            <a:tbl>
              <a:tblPr/>
              <a:tblGrid>
                <a:gridCol w="623570"/>
                <a:gridCol w="934085"/>
                <a:gridCol w="1641475"/>
                <a:gridCol w="1344295"/>
                <a:gridCol w="3248660"/>
                <a:gridCol w="3463290"/>
              </a:tblGrid>
              <a:tr h="476885">
                <a:tc>
                  <a:txBody>
                    <a:bodyPr/>
                    <a:p>
                      <a:pPr algn="ctr" fontAlgn="ctr"/>
                      <a:r>
                        <a:rPr lang="zh-CN" altLang="en-US" sz="2000" b="1" i="0">
                          <a:solidFill>
                            <a:srgbClr val="000000"/>
                          </a:solidFill>
                          <a:latin typeface="宋体" panose="02010600030101010101" pitchFamily="2" charset="-122"/>
                          <a:ea typeface="宋体" panose="02010600030101010101" pitchFamily="2" charset="-122"/>
                        </a:rPr>
                        <a:t>航向</a:t>
                      </a:r>
                      <a:endParaRPr lang="zh-CN" altLang="en-US" sz="20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ctr" fontAlgn="ctr"/>
                      <a:r>
                        <a:rPr lang="zh-CN" altLang="en-US" sz="2000" b="1" i="0">
                          <a:solidFill>
                            <a:srgbClr val="000000"/>
                          </a:solidFill>
                          <a:latin typeface="宋体" panose="02010600030101010101" pitchFamily="2" charset="-122"/>
                          <a:ea typeface="宋体" panose="02010600030101010101" pitchFamily="2" charset="-122"/>
                        </a:rPr>
                        <a:t>支持国</a:t>
                      </a:r>
                      <a:endParaRPr lang="zh-CN" altLang="en-US" sz="20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ctr" fontAlgn="ctr"/>
                      <a:r>
                        <a:rPr lang="zh-CN" altLang="en-US" sz="2000" b="1" i="0">
                          <a:solidFill>
                            <a:srgbClr val="000000"/>
                          </a:solidFill>
                          <a:latin typeface="宋体" panose="02010600030101010101" pitchFamily="2" charset="-122"/>
                          <a:ea typeface="宋体" panose="02010600030101010101" pitchFamily="2" charset="-122"/>
                        </a:rPr>
                        <a:t>时间</a:t>
                      </a:r>
                      <a:endParaRPr lang="zh-CN" altLang="en-US" sz="20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ctr" fontAlgn="ctr"/>
                      <a:r>
                        <a:rPr lang="zh-CN" altLang="en-US" sz="2000" b="1" i="0">
                          <a:solidFill>
                            <a:srgbClr val="000000"/>
                          </a:solidFill>
                          <a:latin typeface="宋体" panose="02010600030101010101" pitchFamily="2" charset="-122"/>
                          <a:ea typeface="宋体" panose="02010600030101010101" pitchFamily="2" charset="-122"/>
                        </a:rPr>
                        <a:t>航海家</a:t>
                      </a:r>
                      <a:endParaRPr lang="zh-CN" altLang="en-US" sz="20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ctr" fontAlgn="ctr"/>
                      <a:r>
                        <a:rPr lang="zh-CN" altLang="en-US" sz="2000" b="1" i="0">
                          <a:solidFill>
                            <a:srgbClr val="000000"/>
                          </a:solidFill>
                          <a:latin typeface="宋体" panose="02010600030101010101" pitchFamily="2" charset="-122"/>
                          <a:ea typeface="宋体" panose="02010600030101010101" pitchFamily="2" charset="-122"/>
                        </a:rPr>
                        <a:t>概况</a:t>
                      </a:r>
                      <a:endParaRPr lang="zh-CN" altLang="en-US" sz="20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ctr" fontAlgn="ctr"/>
                      <a:r>
                        <a:rPr lang="zh-CN" altLang="en-US" sz="2000" b="1" i="0">
                          <a:solidFill>
                            <a:srgbClr val="000000"/>
                          </a:solidFill>
                          <a:latin typeface="宋体" panose="02010600030101010101" pitchFamily="2" charset="-122"/>
                          <a:ea typeface="宋体" panose="02010600030101010101" pitchFamily="2" charset="-122"/>
                        </a:rPr>
                        <a:t>意义</a:t>
                      </a:r>
                      <a:endParaRPr lang="zh-CN" altLang="en-US" sz="20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r>
              <a:tr h="626110">
                <a:tc rowSpan="2">
                  <a:txBody>
                    <a:bodyPr/>
                    <a:p>
                      <a:pPr algn="ctr" fontAlgn="ctr"/>
                      <a:r>
                        <a:rPr lang="zh-CN" altLang="en-US" sz="2000" b="0" i="0">
                          <a:solidFill>
                            <a:srgbClr val="000000"/>
                          </a:solidFill>
                          <a:latin typeface="宋体" panose="02010600030101010101" pitchFamily="2" charset="-122"/>
                          <a:ea typeface="宋体" panose="02010600030101010101" pitchFamily="2" charset="-122"/>
                        </a:rPr>
                        <a:t>向南</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rowSpan="2">
                  <a:txBody>
                    <a:bodyPr/>
                    <a:p>
                      <a:pPr algn="ctr" fontAlgn="ctr"/>
                      <a:r>
                        <a:rPr lang="zh-CN" altLang="en-US" sz="2000" b="0" i="0">
                          <a:solidFill>
                            <a:srgbClr val="000000"/>
                          </a:solidFill>
                          <a:latin typeface="宋体" panose="02010600030101010101" pitchFamily="2" charset="-122"/>
                          <a:ea typeface="宋体" panose="02010600030101010101" pitchFamily="2" charset="-122"/>
                        </a:rPr>
                        <a:t>葡萄牙</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2000" b="0" i="0">
                          <a:solidFill>
                            <a:srgbClr val="000000"/>
                          </a:solidFill>
                          <a:latin typeface="宋体" panose="02010600030101010101" pitchFamily="2" charset="-122"/>
                          <a:ea typeface="宋体" panose="02010600030101010101" pitchFamily="2" charset="-122"/>
                        </a:rPr>
                        <a:t>1487</a:t>
                      </a:r>
                      <a:r>
                        <a:rPr lang="zh-CN" altLang="en-US" sz="2000" b="0" i="0">
                          <a:solidFill>
                            <a:srgbClr val="000000"/>
                          </a:solidFill>
                          <a:latin typeface="宋体" panose="02010600030101010101" pitchFamily="2" charset="-122"/>
                          <a:ea typeface="宋体" panose="02010600030101010101" pitchFamily="2" charset="-122"/>
                        </a:rPr>
                        <a:t>年</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2000" b="0" i="0">
                          <a:solidFill>
                            <a:srgbClr val="000000"/>
                          </a:solidFill>
                          <a:latin typeface="宋体" panose="02010600030101010101" pitchFamily="2" charset="-122"/>
                          <a:ea typeface="宋体" panose="02010600030101010101" pitchFamily="2" charset="-122"/>
                        </a:rPr>
                        <a:t>迪亚士</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2000" b="0" i="0">
                          <a:solidFill>
                            <a:srgbClr val="000000"/>
                          </a:solidFill>
                          <a:latin typeface="宋体" panose="02010600030101010101" pitchFamily="2" charset="-122"/>
                          <a:ea typeface="宋体" panose="02010600030101010101" pitchFamily="2" charset="-122"/>
                        </a:rPr>
                        <a:t>意外绕过非洲西南端的好望角，</a:t>
                      </a:r>
                      <a:r>
                        <a:rPr lang="zh-CN" altLang="en-US" sz="2000" b="0" i="0">
                          <a:solidFill>
                            <a:srgbClr val="000000"/>
                          </a:solidFill>
                          <a:latin typeface="宋体" panose="02010600030101010101" pitchFamily="2" charset="-122"/>
                          <a:ea typeface="宋体" panose="02010600030101010101" pitchFamily="2" charset="-122"/>
                        </a:rPr>
                        <a:t>到达非洲东海岸</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2000" b="0" i="0">
                          <a:solidFill>
                            <a:srgbClr val="000000"/>
                          </a:solidFill>
                          <a:latin typeface="宋体" panose="02010600030101010101" pitchFamily="2" charset="-122"/>
                          <a:ea typeface="宋体" panose="02010600030101010101" pitchFamily="2" charset="-122"/>
                        </a:rPr>
                        <a:t>第一次绕过好望角</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93472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p>
                      <a:pPr algn="l" fontAlgn="ctr"/>
                      <a:r>
                        <a:rPr lang="en-US" altLang="zh-CN" sz="2000" b="0" i="0">
                          <a:solidFill>
                            <a:srgbClr val="000000"/>
                          </a:solidFill>
                          <a:latin typeface="宋体" panose="02010600030101010101" pitchFamily="2" charset="-122"/>
                          <a:ea typeface="宋体" panose="02010600030101010101" pitchFamily="2" charset="-122"/>
                        </a:rPr>
                        <a:t>1497—1498</a:t>
                      </a:r>
                      <a:r>
                        <a:rPr lang="zh-CN" altLang="en-US" sz="2000" b="0" i="0">
                          <a:solidFill>
                            <a:srgbClr val="000000"/>
                          </a:solidFill>
                          <a:latin typeface="宋体" panose="02010600030101010101" pitchFamily="2" charset="-122"/>
                          <a:ea typeface="宋体" panose="02010600030101010101" pitchFamily="2" charset="-122"/>
                        </a:rPr>
                        <a:t>年</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2000" b="0" i="0">
                          <a:solidFill>
                            <a:srgbClr val="000000"/>
                          </a:solidFill>
                          <a:latin typeface="宋体" panose="02010600030101010101" pitchFamily="2" charset="-122"/>
                          <a:ea typeface="宋体" panose="02010600030101010101" pitchFamily="2" charset="-122"/>
                        </a:rPr>
                        <a:t>达</a:t>
                      </a:r>
                      <a:r>
                        <a:rPr lang="en-US" altLang="zh-CN" sz="2000" b="0" i="0">
                          <a:solidFill>
                            <a:srgbClr val="000000"/>
                          </a:solidFill>
                          <a:latin typeface="宋体" panose="02010600030101010101" pitchFamily="2" charset="-122"/>
                          <a:ea typeface="宋体" panose="02010600030101010101" pitchFamily="2" charset="-122"/>
                        </a:rPr>
                        <a:t>·</a:t>
                      </a:r>
                      <a:r>
                        <a:rPr lang="zh-CN" altLang="en-US" sz="2000" b="0" i="0">
                          <a:solidFill>
                            <a:srgbClr val="000000"/>
                          </a:solidFill>
                          <a:latin typeface="宋体" panose="02010600030101010101" pitchFamily="2" charset="-122"/>
                          <a:ea typeface="宋体" panose="02010600030101010101" pitchFamily="2" charset="-122"/>
                        </a:rPr>
                        <a:t>伽马</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2000" b="0" i="0">
                          <a:solidFill>
                            <a:srgbClr val="000000"/>
                          </a:solidFill>
                          <a:latin typeface="宋体" panose="02010600030101010101" pitchFamily="2" charset="-122"/>
                          <a:ea typeface="宋体" panose="02010600030101010101" pitchFamily="2" charset="-122"/>
                        </a:rPr>
                        <a:t>绕过非洲好望角驶达印度</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2000" b="0" i="0">
                          <a:solidFill>
                            <a:srgbClr val="000000"/>
                          </a:solidFill>
                          <a:latin typeface="宋体" panose="02010600030101010101" pitchFamily="2" charset="-122"/>
                          <a:ea typeface="宋体" panose="02010600030101010101" pitchFamily="2" charset="-122"/>
                        </a:rPr>
                        <a:t>所开辟的绕道非洲到达印度和东方的新航路，</a:t>
                      </a:r>
                      <a:r>
                        <a:rPr lang="zh-CN" altLang="en-US" sz="2000" b="0" i="0">
                          <a:solidFill>
                            <a:srgbClr val="000000"/>
                          </a:solidFill>
                          <a:latin typeface="宋体" panose="02010600030101010101" pitchFamily="2" charset="-122"/>
                          <a:ea typeface="宋体" panose="02010600030101010101" pitchFamily="2" charset="-122"/>
                        </a:rPr>
                        <a:t>逐渐成为欧亚贸易的主干道之一</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462280">
                <a:tc rowSpan="2">
                  <a:txBody>
                    <a:bodyPr/>
                    <a:p>
                      <a:pPr algn="ctr" fontAlgn="ctr"/>
                      <a:r>
                        <a:rPr lang="zh-CN" altLang="en-US" sz="2000" b="0" i="0">
                          <a:solidFill>
                            <a:srgbClr val="000000"/>
                          </a:solidFill>
                          <a:latin typeface="宋体" panose="02010600030101010101" pitchFamily="2" charset="-122"/>
                          <a:ea typeface="宋体" panose="02010600030101010101" pitchFamily="2" charset="-122"/>
                        </a:rPr>
                        <a:t>向西</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rowSpan="2">
                  <a:txBody>
                    <a:bodyPr/>
                    <a:p>
                      <a:pPr algn="ctr" fontAlgn="ctr"/>
                      <a:r>
                        <a:rPr lang="zh-CN" altLang="en-US" sz="2000" b="0" i="0">
                          <a:solidFill>
                            <a:srgbClr val="000000"/>
                          </a:solidFill>
                          <a:latin typeface="宋体" panose="02010600030101010101" pitchFamily="2" charset="-122"/>
                          <a:ea typeface="宋体" panose="02010600030101010101" pitchFamily="2" charset="-122"/>
                        </a:rPr>
                        <a:t>西班牙</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2000" b="0" i="0">
                          <a:solidFill>
                            <a:srgbClr val="000000"/>
                          </a:solidFill>
                          <a:latin typeface="宋体" panose="02010600030101010101" pitchFamily="2" charset="-122"/>
                          <a:ea typeface="宋体" panose="02010600030101010101" pitchFamily="2" charset="-122"/>
                        </a:rPr>
                        <a:t>1492</a:t>
                      </a:r>
                      <a:r>
                        <a:rPr lang="zh-CN" altLang="en-US" sz="2000" b="0" i="0">
                          <a:solidFill>
                            <a:srgbClr val="000000"/>
                          </a:solidFill>
                          <a:latin typeface="宋体" panose="02010600030101010101" pitchFamily="2" charset="-122"/>
                          <a:ea typeface="宋体" panose="02010600030101010101" pitchFamily="2" charset="-122"/>
                        </a:rPr>
                        <a:t>年</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2000" b="0" i="0">
                          <a:solidFill>
                            <a:srgbClr val="000000"/>
                          </a:solidFill>
                          <a:latin typeface="宋体" panose="02010600030101010101" pitchFamily="2" charset="-122"/>
                          <a:ea typeface="宋体" panose="02010600030101010101" pitchFamily="2" charset="-122"/>
                        </a:rPr>
                        <a:t>哥伦布</a:t>
                      </a:r>
                      <a:r>
                        <a:rPr lang="en-US" altLang="zh-CN" sz="2000" b="0" i="0">
                          <a:solidFill>
                            <a:srgbClr val="000000"/>
                          </a:solidFill>
                          <a:latin typeface="宋体" panose="02010600030101010101" pitchFamily="2" charset="-122"/>
                          <a:ea typeface="宋体" panose="02010600030101010101" pitchFamily="2" charset="-122"/>
                        </a:rPr>
                        <a:t>(</a:t>
                      </a:r>
                      <a:r>
                        <a:rPr lang="zh-CN" altLang="en-US" sz="2000" b="0" i="0">
                          <a:solidFill>
                            <a:srgbClr val="000000"/>
                          </a:solidFill>
                          <a:latin typeface="宋体" panose="02010600030101010101" pitchFamily="2" charset="-122"/>
                          <a:ea typeface="宋体" panose="02010600030101010101" pitchFamily="2" charset="-122"/>
                        </a:rPr>
                        <a:t>意</a:t>
                      </a:r>
                      <a:r>
                        <a:rPr lang="en-US" altLang="zh-CN" sz="2000" b="0" i="0">
                          <a:solidFill>
                            <a:srgbClr val="000000"/>
                          </a:solidFill>
                          <a:latin typeface="宋体" panose="02010600030101010101" pitchFamily="2" charset="-122"/>
                          <a:ea typeface="宋体" panose="02010600030101010101" pitchFamily="2" charset="-122"/>
                        </a:rPr>
                        <a:t>)</a:t>
                      </a:r>
                      <a:endParaRPr lang="en-US" altLang="zh-CN"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2000" b="0" i="0">
                          <a:solidFill>
                            <a:srgbClr val="000000"/>
                          </a:solidFill>
                          <a:latin typeface="宋体" panose="02010600030101010101" pitchFamily="2" charset="-122"/>
                          <a:ea typeface="宋体" panose="02010600030101010101" pitchFamily="2" charset="-122"/>
                        </a:rPr>
                        <a:t>到达美洲的巴哈马群岛</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2000" b="0" i="0">
                          <a:solidFill>
                            <a:srgbClr val="000000"/>
                          </a:solidFill>
                          <a:latin typeface="宋体" panose="02010600030101010101" pitchFamily="2" charset="-122"/>
                          <a:ea typeface="宋体" panose="02010600030101010101" pitchFamily="2" charset="-122"/>
                        </a:rPr>
                        <a:t>开辟了从欧洲到美洲的新航路</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37033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p>
                      <a:pPr algn="l" fontAlgn="ctr"/>
                      <a:r>
                        <a:rPr lang="en-US" altLang="zh-CN" sz="2000" b="0" i="0">
                          <a:solidFill>
                            <a:srgbClr val="000000"/>
                          </a:solidFill>
                          <a:latin typeface="宋体" panose="02010600030101010101" pitchFamily="2" charset="-122"/>
                          <a:ea typeface="宋体" panose="02010600030101010101" pitchFamily="2" charset="-122"/>
                        </a:rPr>
                        <a:t>1519—1522</a:t>
                      </a:r>
                      <a:r>
                        <a:rPr lang="zh-CN" altLang="en-US" sz="2000" b="0" i="0">
                          <a:solidFill>
                            <a:srgbClr val="000000"/>
                          </a:solidFill>
                          <a:latin typeface="宋体" panose="02010600030101010101" pitchFamily="2" charset="-122"/>
                          <a:ea typeface="宋体" panose="02010600030101010101" pitchFamily="2" charset="-122"/>
                        </a:rPr>
                        <a:t>年</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2000" b="0" i="0">
                          <a:solidFill>
                            <a:srgbClr val="000000"/>
                          </a:solidFill>
                          <a:latin typeface="宋体" panose="02010600030101010101" pitchFamily="2" charset="-122"/>
                          <a:ea typeface="宋体" panose="02010600030101010101" pitchFamily="2" charset="-122"/>
                        </a:rPr>
                        <a:t>麦哲伦</a:t>
                      </a:r>
                      <a:r>
                        <a:rPr lang="en-US" altLang="zh-CN" sz="2000" b="0" i="0">
                          <a:solidFill>
                            <a:srgbClr val="000000"/>
                          </a:solidFill>
                          <a:latin typeface="宋体" panose="02010600030101010101" pitchFamily="2" charset="-122"/>
                          <a:ea typeface="宋体" panose="02010600030101010101" pitchFamily="2" charset="-122"/>
                        </a:rPr>
                        <a:t>(</a:t>
                      </a:r>
                      <a:r>
                        <a:rPr lang="zh-CN" altLang="en-US" sz="2000" b="0" i="0">
                          <a:solidFill>
                            <a:srgbClr val="000000"/>
                          </a:solidFill>
                          <a:latin typeface="宋体" panose="02010600030101010101" pitchFamily="2" charset="-122"/>
                          <a:ea typeface="宋体" panose="02010600030101010101" pitchFamily="2" charset="-122"/>
                        </a:rPr>
                        <a:t>葡</a:t>
                      </a:r>
                      <a:r>
                        <a:rPr lang="en-US" altLang="zh-CN" sz="2000" b="0" i="0">
                          <a:solidFill>
                            <a:srgbClr val="000000"/>
                          </a:solidFill>
                          <a:latin typeface="宋体" panose="02010600030101010101" pitchFamily="2" charset="-122"/>
                          <a:ea typeface="宋体" panose="02010600030101010101" pitchFamily="2" charset="-122"/>
                        </a:rPr>
                        <a:t>)</a:t>
                      </a:r>
                      <a:endParaRPr lang="en-US" altLang="zh-CN"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2000" b="0" i="0">
                          <a:solidFill>
                            <a:srgbClr val="000000"/>
                          </a:solidFill>
                          <a:latin typeface="宋体" panose="02010600030101010101" pitchFamily="2" charset="-122"/>
                          <a:ea typeface="宋体" panose="02010600030101010101" pitchFamily="2" charset="-122"/>
                        </a:rPr>
                        <a:t>绕过南美洲，经</a:t>
                      </a:r>
                      <a:r>
                        <a:rPr lang="en-US" altLang="zh-CN" sz="2000" b="0" i="0">
                          <a:solidFill>
                            <a:srgbClr val="000000"/>
                          </a:solidFill>
                          <a:latin typeface="宋体" panose="02010600030101010101" pitchFamily="2" charset="-122"/>
                          <a:ea typeface="宋体" panose="02010600030101010101" pitchFamily="2" charset="-122"/>
                        </a:rPr>
                        <a:t>(</a:t>
                      </a:r>
                      <a:r>
                        <a:rPr lang="zh-CN" altLang="en-US" sz="2000" b="0" i="0">
                          <a:solidFill>
                            <a:srgbClr val="000000"/>
                          </a:solidFill>
                          <a:latin typeface="宋体" panose="02010600030101010101" pitchFamily="2" charset="-122"/>
                          <a:ea typeface="宋体" panose="02010600030101010101" pitchFamily="2" charset="-122"/>
                        </a:rPr>
                        <a:t>现麦哲伦</a:t>
                      </a:r>
                      <a:r>
                        <a:rPr lang="en-US" altLang="zh-CN" sz="2000" b="0" i="0">
                          <a:solidFill>
                            <a:srgbClr val="000000"/>
                          </a:solidFill>
                          <a:latin typeface="宋体" panose="02010600030101010101" pitchFamily="2" charset="-122"/>
                          <a:ea typeface="宋体" panose="02010600030101010101" pitchFamily="2" charset="-122"/>
                        </a:rPr>
                        <a:t>) </a:t>
                      </a:r>
                      <a:r>
                        <a:rPr lang="zh-CN" altLang="en-US" sz="2000" b="0" i="0">
                          <a:solidFill>
                            <a:srgbClr val="000000"/>
                          </a:solidFill>
                          <a:latin typeface="宋体" panose="02010600030101010101" pitchFamily="2" charset="-122"/>
                          <a:ea typeface="宋体" panose="02010600030101010101" pitchFamily="2" charset="-122"/>
                        </a:rPr>
                        <a:t>海峡进入太平洋，后又达菲律宾群岛，经南印度洋，绕过好望角，</a:t>
                      </a:r>
                      <a:r>
                        <a:rPr lang="zh-CN" altLang="en-US" sz="2000" b="0" i="0">
                          <a:solidFill>
                            <a:srgbClr val="000000"/>
                          </a:solidFill>
                          <a:latin typeface="宋体" panose="02010600030101010101" pitchFamily="2" charset="-122"/>
                          <a:ea typeface="宋体" panose="02010600030101010101" pitchFamily="2" charset="-122"/>
                        </a:rPr>
                        <a:t>沿非洲西海岸返回欧洲</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2000" b="0" i="0">
                          <a:solidFill>
                            <a:srgbClr val="000000"/>
                          </a:solidFill>
                          <a:latin typeface="宋体" panose="02010600030101010101" pitchFamily="2" charset="-122"/>
                          <a:ea typeface="宋体" panose="02010600030101010101" pitchFamily="2" charset="-122"/>
                        </a:rPr>
                        <a:t>人类历史上第一次环球航行</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bl>
          </a:graphicData>
        </a:graphic>
      </p:graphicFrame>
    </p:spTree>
  </p:cSld>
  <p:clrMapOvr>
    <a:masterClrMapping/>
  </p:clrMapOvr>
  <p:transition spd="med">
    <p:pull/>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08685" y="18669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三</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、其他航路的开辟</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5324475" y="41084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68630" y="739140"/>
            <a:ext cx="8213090" cy="57404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概况</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396240" y="4632325"/>
            <a:ext cx="11122660" cy="150114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影响</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进一步丰富了人类的地理知识</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在主要航线之外</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开辟了众多重要的新航线。</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世界主要的大洋和大陆之间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通过海上航线建立了直接联系。</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4" name="表格 3"/>
          <p:cNvGraphicFramePr/>
          <p:nvPr>
            <p:custDataLst>
              <p:tags r:id="rId1"/>
            </p:custDataLst>
          </p:nvPr>
        </p:nvGraphicFramePr>
        <p:xfrm>
          <a:off x="612140" y="1354455"/>
          <a:ext cx="10699115" cy="2985770"/>
        </p:xfrm>
        <a:graphic>
          <a:graphicData uri="http://schemas.openxmlformats.org/drawingml/2006/table">
            <a:tbl>
              <a:tblPr/>
              <a:tblGrid>
                <a:gridCol w="1939290"/>
                <a:gridCol w="1750695"/>
                <a:gridCol w="1877060"/>
                <a:gridCol w="1485900"/>
                <a:gridCol w="3646170"/>
              </a:tblGrid>
              <a:tr h="414020">
                <a:tc>
                  <a:txBody>
                    <a:bodyPr/>
                    <a:p>
                      <a:pPr algn="ctr" fontAlgn="ctr"/>
                      <a:r>
                        <a:rPr lang="zh-CN" altLang="en-US" sz="2000" b="1" i="0">
                          <a:solidFill>
                            <a:srgbClr val="000000"/>
                          </a:solidFill>
                          <a:latin typeface="宋体" panose="02010600030101010101" pitchFamily="2" charset="-122"/>
                          <a:ea typeface="宋体" panose="02010600030101010101" pitchFamily="2" charset="-122"/>
                        </a:rPr>
                        <a:t>地区</a:t>
                      </a:r>
                      <a:endParaRPr lang="zh-CN" altLang="en-US" sz="20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ctr" fontAlgn="ctr"/>
                      <a:r>
                        <a:rPr lang="zh-CN" altLang="en-US" sz="2000" b="1" i="0">
                          <a:solidFill>
                            <a:srgbClr val="000000"/>
                          </a:solidFill>
                          <a:latin typeface="宋体" panose="02010600030101010101" pitchFamily="2" charset="-122"/>
                          <a:ea typeface="宋体" panose="02010600030101010101" pitchFamily="2" charset="-122"/>
                        </a:rPr>
                        <a:t>航海家</a:t>
                      </a:r>
                      <a:endParaRPr lang="zh-CN" altLang="en-US" sz="20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ctr" fontAlgn="ctr"/>
                      <a:r>
                        <a:rPr lang="zh-CN" altLang="en-US" sz="2000" b="1" i="0">
                          <a:solidFill>
                            <a:srgbClr val="000000"/>
                          </a:solidFill>
                          <a:latin typeface="宋体" panose="02010600030101010101" pitchFamily="2" charset="-122"/>
                          <a:ea typeface="宋体" panose="02010600030101010101" pitchFamily="2" charset="-122"/>
                        </a:rPr>
                        <a:t>时间</a:t>
                      </a:r>
                      <a:endParaRPr lang="zh-CN" altLang="en-US" sz="20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ctr" fontAlgn="ctr"/>
                      <a:r>
                        <a:rPr lang="zh-CN" altLang="en-US" sz="2000" b="1" i="0">
                          <a:solidFill>
                            <a:srgbClr val="000000"/>
                          </a:solidFill>
                          <a:latin typeface="宋体" panose="02010600030101010101" pitchFamily="2" charset="-122"/>
                          <a:ea typeface="宋体" panose="02010600030101010101" pitchFamily="2" charset="-122"/>
                        </a:rPr>
                        <a:t>支持国家</a:t>
                      </a:r>
                      <a:endParaRPr lang="zh-CN" altLang="en-US" sz="20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ctr" fontAlgn="ctr"/>
                      <a:r>
                        <a:rPr lang="zh-CN" altLang="en-US" sz="2000" b="1" i="0">
                          <a:solidFill>
                            <a:srgbClr val="000000"/>
                          </a:solidFill>
                          <a:latin typeface="宋体" panose="02010600030101010101" pitchFamily="2" charset="-122"/>
                          <a:ea typeface="宋体" panose="02010600030101010101" pitchFamily="2" charset="-122"/>
                        </a:rPr>
                        <a:t>航线</a:t>
                      </a:r>
                      <a:endParaRPr lang="zh-CN" altLang="en-US" sz="20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r>
              <a:tr h="396875">
                <a:tc rowSpan="5">
                  <a:txBody>
                    <a:bodyPr/>
                    <a:p>
                      <a:pPr algn="ctr" fontAlgn="ctr"/>
                      <a:r>
                        <a:rPr lang="zh-CN" altLang="en-US" sz="2000" b="0" i="0">
                          <a:solidFill>
                            <a:srgbClr val="000000"/>
                          </a:solidFill>
                          <a:latin typeface="宋体" panose="02010600030101010101" pitchFamily="2" charset="-122"/>
                          <a:ea typeface="宋体" panose="02010600030101010101" pitchFamily="2" charset="-122"/>
                        </a:rPr>
                        <a:t>北大西洋 </a:t>
                      </a:r>
                      <a:endParaRPr lang="zh-CN" altLang="en-US" sz="2000" b="0" i="0">
                        <a:solidFill>
                          <a:srgbClr val="000000"/>
                        </a:solidFill>
                        <a:latin typeface="宋体" panose="02010600030101010101" pitchFamily="2" charset="-122"/>
                        <a:ea typeface="宋体" panose="02010600030101010101" pitchFamily="2" charset="-122"/>
                      </a:endParaRPr>
                    </a:p>
                    <a:p>
                      <a:pPr algn="ctr" fontAlgn="ctr"/>
                      <a:r>
                        <a:rPr lang="zh-CN" altLang="en-US" sz="2000" b="0" i="0">
                          <a:solidFill>
                            <a:srgbClr val="000000"/>
                          </a:solidFill>
                          <a:latin typeface="宋体" panose="02010600030101010101" pitchFamily="2" charset="-122"/>
                          <a:ea typeface="宋体" panose="02010600030101010101" pitchFamily="2" charset="-122"/>
                        </a:rPr>
                        <a:t>高纬度地区</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2000" b="0" i="0">
                          <a:solidFill>
                            <a:srgbClr val="000000"/>
                          </a:solidFill>
                          <a:latin typeface="宋体" panose="02010600030101010101" pitchFamily="2" charset="-122"/>
                          <a:ea typeface="宋体" panose="02010600030101010101" pitchFamily="2" charset="-122"/>
                        </a:rPr>
                        <a:t>卡伯特父子</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2000" b="0" i="0">
                          <a:solidFill>
                            <a:srgbClr val="000000"/>
                          </a:solidFill>
                          <a:latin typeface="宋体" panose="02010600030101010101" pitchFamily="2" charset="-122"/>
                          <a:ea typeface="宋体" panose="02010600030101010101" pitchFamily="2" charset="-122"/>
                        </a:rPr>
                        <a:t>1497</a:t>
                      </a:r>
                      <a:r>
                        <a:rPr lang="zh-CN" altLang="en-US" sz="2000" b="0" i="0">
                          <a:solidFill>
                            <a:srgbClr val="000000"/>
                          </a:solidFill>
                          <a:latin typeface="宋体" panose="02010600030101010101" pitchFamily="2" charset="-122"/>
                          <a:ea typeface="宋体" panose="02010600030101010101" pitchFamily="2" charset="-122"/>
                        </a:rPr>
                        <a:t>年</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2000" b="0" i="0">
                          <a:solidFill>
                            <a:srgbClr val="000000"/>
                          </a:solidFill>
                          <a:latin typeface="宋体" panose="02010600030101010101" pitchFamily="2" charset="-122"/>
                          <a:ea typeface="宋体" panose="02010600030101010101" pitchFamily="2" charset="-122"/>
                        </a:rPr>
                        <a:t>英国</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2000" b="0" i="0">
                          <a:solidFill>
                            <a:srgbClr val="000000"/>
                          </a:solidFill>
                          <a:latin typeface="宋体" panose="02010600030101010101" pitchFamily="2" charset="-122"/>
                          <a:ea typeface="宋体" panose="02010600030101010101" pitchFamily="2" charset="-122"/>
                        </a:rPr>
                        <a:t>发现纽芬兰岛</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318135">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p>
                      <a:pPr algn="ctr" fontAlgn="ctr"/>
                      <a:r>
                        <a:rPr lang="zh-CN" altLang="en-US" sz="2000" b="0" i="0">
                          <a:solidFill>
                            <a:srgbClr val="000000"/>
                          </a:solidFill>
                          <a:latin typeface="宋体" panose="02010600030101010101" pitchFamily="2" charset="-122"/>
                          <a:ea typeface="宋体" panose="02010600030101010101" pitchFamily="2" charset="-122"/>
                        </a:rPr>
                        <a:t>卡蒂埃</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2000" b="0" i="0">
                          <a:solidFill>
                            <a:srgbClr val="000000"/>
                          </a:solidFill>
                          <a:latin typeface="宋体" panose="02010600030101010101" pitchFamily="2" charset="-122"/>
                          <a:ea typeface="宋体" panose="02010600030101010101" pitchFamily="2" charset="-122"/>
                        </a:rPr>
                        <a:t>16</a:t>
                      </a:r>
                      <a:r>
                        <a:rPr lang="zh-CN" altLang="en-US" sz="2000" b="0" i="0">
                          <a:solidFill>
                            <a:srgbClr val="000000"/>
                          </a:solidFill>
                          <a:latin typeface="宋体" panose="02010600030101010101" pitchFamily="2" charset="-122"/>
                          <a:ea typeface="宋体" panose="02010600030101010101" pitchFamily="2" charset="-122"/>
                        </a:rPr>
                        <a:t>世纪</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2000" b="0" i="0">
                          <a:solidFill>
                            <a:srgbClr val="000000"/>
                          </a:solidFill>
                          <a:latin typeface="宋体" panose="02010600030101010101" pitchFamily="2" charset="-122"/>
                          <a:ea typeface="宋体" panose="02010600030101010101" pitchFamily="2" charset="-122"/>
                        </a:rPr>
                        <a:t>法国</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2000" b="0" i="0">
                          <a:solidFill>
                            <a:srgbClr val="000000"/>
                          </a:solidFill>
                          <a:latin typeface="宋体" panose="02010600030101010101" pitchFamily="2" charset="-122"/>
                          <a:ea typeface="宋体" panose="02010600030101010101" pitchFamily="2" charset="-122"/>
                        </a:rPr>
                        <a:t>到达拉布拉多半岛</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318135">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p>
                      <a:pPr algn="ctr" fontAlgn="ctr"/>
                      <a:r>
                        <a:rPr lang="zh-CN" altLang="en-US" sz="2000" b="0" i="0">
                          <a:solidFill>
                            <a:srgbClr val="000000"/>
                          </a:solidFill>
                          <a:latin typeface="宋体" panose="02010600030101010101" pitchFamily="2" charset="-122"/>
                          <a:ea typeface="宋体" panose="02010600030101010101" pitchFamily="2" charset="-122"/>
                        </a:rPr>
                        <a:t>巴伦支</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2000" b="0" i="0">
                          <a:solidFill>
                            <a:srgbClr val="000000"/>
                          </a:solidFill>
                          <a:latin typeface="宋体" panose="02010600030101010101" pitchFamily="2" charset="-122"/>
                          <a:ea typeface="宋体" panose="02010600030101010101" pitchFamily="2" charset="-122"/>
                        </a:rPr>
                        <a:t>16</a:t>
                      </a:r>
                      <a:r>
                        <a:rPr lang="zh-CN" altLang="en-US" sz="2000" b="0" i="0">
                          <a:solidFill>
                            <a:srgbClr val="000000"/>
                          </a:solidFill>
                          <a:latin typeface="宋体" panose="02010600030101010101" pitchFamily="2" charset="-122"/>
                          <a:ea typeface="宋体" panose="02010600030101010101" pitchFamily="2" charset="-122"/>
                        </a:rPr>
                        <a:t>世纪</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2000" b="0" i="0">
                          <a:solidFill>
                            <a:srgbClr val="000000"/>
                          </a:solidFill>
                          <a:latin typeface="宋体" panose="02010600030101010101" pitchFamily="2" charset="-122"/>
                          <a:ea typeface="宋体" panose="02010600030101010101" pitchFamily="2" charset="-122"/>
                        </a:rPr>
                        <a:t>荷兰</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2000" b="0" i="0">
                          <a:solidFill>
                            <a:srgbClr val="000000"/>
                          </a:solidFill>
                          <a:latin typeface="宋体" panose="02010600030101010101" pitchFamily="2" charset="-122"/>
                          <a:ea typeface="宋体" panose="02010600030101010101" pitchFamily="2" charset="-122"/>
                        </a:rPr>
                        <a:t>三次航行北冰洋地区</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37338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p>
                      <a:pPr algn="ctr" fontAlgn="ctr"/>
                      <a:r>
                        <a:rPr lang="zh-CN" altLang="en-US" sz="2000" b="0" i="0">
                          <a:solidFill>
                            <a:srgbClr val="000000"/>
                          </a:solidFill>
                          <a:latin typeface="宋体" panose="02010600030101010101" pitchFamily="2" charset="-122"/>
                          <a:ea typeface="宋体" panose="02010600030101010101" pitchFamily="2" charset="-122"/>
                        </a:rPr>
                        <a:t>哈得逊</a:t>
                      </a:r>
                      <a:r>
                        <a:rPr lang="en-US" altLang="zh-CN" sz="2000" b="0" i="0">
                          <a:solidFill>
                            <a:srgbClr val="000000"/>
                          </a:solidFill>
                          <a:latin typeface="宋体" panose="02010600030101010101" pitchFamily="2" charset="-122"/>
                          <a:ea typeface="宋体" panose="02010600030101010101" pitchFamily="2" charset="-122"/>
                        </a:rPr>
                        <a:t>(</a:t>
                      </a:r>
                      <a:r>
                        <a:rPr lang="zh-CN" altLang="en-US" sz="2000" b="0" i="0">
                          <a:solidFill>
                            <a:srgbClr val="000000"/>
                          </a:solidFill>
                          <a:latin typeface="宋体" panose="02010600030101010101" pitchFamily="2" charset="-122"/>
                          <a:ea typeface="宋体" panose="02010600030101010101" pitchFamily="2" charset="-122"/>
                        </a:rPr>
                        <a:t>英</a:t>
                      </a:r>
                      <a:r>
                        <a:rPr lang="en-US" altLang="zh-CN" sz="2000" b="0" i="0">
                          <a:solidFill>
                            <a:srgbClr val="000000"/>
                          </a:solidFill>
                          <a:latin typeface="宋体" panose="02010600030101010101" pitchFamily="2" charset="-122"/>
                          <a:ea typeface="宋体" panose="02010600030101010101" pitchFamily="2" charset="-122"/>
                        </a:rPr>
                        <a:t>)</a:t>
                      </a:r>
                      <a:endParaRPr lang="en-US" altLang="zh-CN"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2000" b="0" i="0">
                          <a:solidFill>
                            <a:srgbClr val="000000"/>
                          </a:solidFill>
                          <a:latin typeface="宋体" panose="02010600030101010101" pitchFamily="2" charset="-122"/>
                          <a:ea typeface="宋体" panose="02010600030101010101" pitchFamily="2" charset="-122"/>
                        </a:rPr>
                        <a:t>17</a:t>
                      </a:r>
                      <a:r>
                        <a:rPr lang="zh-CN" altLang="en-US" sz="2000" b="0" i="0">
                          <a:solidFill>
                            <a:srgbClr val="000000"/>
                          </a:solidFill>
                          <a:latin typeface="宋体" panose="02010600030101010101" pitchFamily="2" charset="-122"/>
                          <a:ea typeface="宋体" panose="02010600030101010101" pitchFamily="2" charset="-122"/>
                        </a:rPr>
                        <a:t>世纪初</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2000" b="0" i="0">
                          <a:solidFill>
                            <a:srgbClr val="000000"/>
                          </a:solidFill>
                          <a:latin typeface="宋体" panose="02010600030101010101" pitchFamily="2" charset="-122"/>
                          <a:ea typeface="宋体" panose="02010600030101010101" pitchFamily="2" charset="-122"/>
                        </a:rPr>
                        <a:t>荷兰</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2000" b="0" i="0">
                          <a:solidFill>
                            <a:srgbClr val="000000"/>
                          </a:solidFill>
                          <a:latin typeface="宋体" panose="02010600030101010101" pitchFamily="2" charset="-122"/>
                          <a:ea typeface="宋体" panose="02010600030101010101" pitchFamily="2" charset="-122"/>
                        </a:rPr>
                        <a:t>北冰洋</a:t>
                      </a:r>
                      <a:r>
                        <a:rPr lang="en-US" altLang="zh-CN" sz="2000" b="0" i="0">
                          <a:solidFill>
                            <a:srgbClr val="000000"/>
                          </a:solidFill>
                          <a:latin typeface="宋体" panose="02010600030101010101" pitchFamily="2" charset="-122"/>
                          <a:ea typeface="宋体" panose="02010600030101010101" pitchFamily="2" charset="-122"/>
                        </a:rPr>
                        <a:t>—</a:t>
                      </a:r>
                      <a:r>
                        <a:rPr lang="zh-CN" altLang="en-US" sz="2000" b="0" i="0">
                          <a:solidFill>
                            <a:srgbClr val="000000"/>
                          </a:solidFill>
                          <a:latin typeface="宋体" panose="02010600030101010101" pitchFamily="2" charset="-122"/>
                          <a:ea typeface="宋体" panose="02010600030101010101" pitchFamily="2" charset="-122"/>
                        </a:rPr>
                        <a:t>亚洲</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38354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p>
                      <a:pPr algn="ctr" fontAlgn="ctr"/>
                      <a:r>
                        <a:rPr lang="zh-CN" altLang="en-US" sz="2000" b="0" i="0">
                          <a:solidFill>
                            <a:srgbClr val="000000"/>
                          </a:solidFill>
                          <a:latin typeface="宋体" panose="02010600030101010101" pitchFamily="2" charset="-122"/>
                          <a:ea typeface="宋体" panose="02010600030101010101" pitchFamily="2" charset="-122"/>
                        </a:rPr>
                        <a:t>俄罗斯人</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2000" b="0" i="0">
                          <a:solidFill>
                            <a:srgbClr val="000000"/>
                          </a:solidFill>
                          <a:latin typeface="宋体" panose="02010600030101010101" pitchFamily="2" charset="-122"/>
                          <a:ea typeface="宋体" panose="02010600030101010101" pitchFamily="2" charset="-122"/>
                        </a:rPr>
                        <a:t>—</a:t>
                      </a:r>
                      <a:endParaRPr lang="en-US" altLang="zh-CN"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2000" b="0" i="0">
                          <a:solidFill>
                            <a:srgbClr val="000000"/>
                          </a:solidFill>
                          <a:latin typeface="宋体" panose="02010600030101010101" pitchFamily="2" charset="-122"/>
                          <a:ea typeface="宋体" panose="02010600030101010101" pitchFamily="2" charset="-122"/>
                        </a:rPr>
                        <a:t>俄罗斯</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2000" b="0" i="0">
                          <a:solidFill>
                            <a:srgbClr val="000000"/>
                          </a:solidFill>
                          <a:latin typeface="宋体" panose="02010600030101010101" pitchFamily="2" charset="-122"/>
                          <a:ea typeface="宋体" panose="02010600030101010101" pitchFamily="2" charset="-122"/>
                        </a:rPr>
                        <a:t>北太平洋</a:t>
                      </a:r>
                      <a:r>
                        <a:rPr lang="en-US" altLang="zh-CN" sz="2000" b="0" i="0">
                          <a:solidFill>
                            <a:srgbClr val="000000"/>
                          </a:solidFill>
                          <a:latin typeface="宋体" panose="02010600030101010101" pitchFamily="2" charset="-122"/>
                          <a:ea typeface="宋体" panose="02010600030101010101" pitchFamily="2" charset="-122"/>
                        </a:rPr>
                        <a:t>—</a:t>
                      </a:r>
                      <a:r>
                        <a:rPr lang="zh-CN" altLang="en-US" sz="2000" b="0" i="0">
                          <a:solidFill>
                            <a:srgbClr val="000000"/>
                          </a:solidFill>
                          <a:latin typeface="宋体" panose="02010600030101010101" pitchFamily="2" charset="-122"/>
                          <a:ea typeface="宋体" panose="02010600030101010101" pitchFamily="2" charset="-122"/>
                        </a:rPr>
                        <a:t>北冰洋</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352425">
                <a:tc rowSpan="2">
                  <a:txBody>
                    <a:bodyPr/>
                    <a:p>
                      <a:pPr algn="ctr" fontAlgn="ctr"/>
                      <a:r>
                        <a:rPr lang="zh-CN" altLang="en-US" sz="2000" b="0" i="0">
                          <a:solidFill>
                            <a:srgbClr val="000000"/>
                          </a:solidFill>
                          <a:latin typeface="宋体" panose="02010600030101010101" pitchFamily="2" charset="-122"/>
                          <a:ea typeface="宋体" panose="02010600030101010101" pitchFamily="2" charset="-122"/>
                        </a:rPr>
                        <a:t>南半球的新世界</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2000" b="0" i="0">
                          <a:solidFill>
                            <a:srgbClr val="000000"/>
                          </a:solidFill>
                          <a:latin typeface="宋体" panose="02010600030101010101" pitchFamily="2" charset="-122"/>
                          <a:ea typeface="宋体" panose="02010600030101010101" pitchFamily="2" charset="-122"/>
                        </a:rPr>
                        <a:t>德雷克</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2000" b="0" i="0">
                          <a:solidFill>
                            <a:srgbClr val="000000"/>
                          </a:solidFill>
                          <a:latin typeface="宋体" panose="02010600030101010101" pitchFamily="2" charset="-122"/>
                          <a:ea typeface="宋体" panose="02010600030101010101" pitchFamily="2" charset="-122"/>
                        </a:rPr>
                        <a:t>1578</a:t>
                      </a:r>
                      <a:r>
                        <a:rPr lang="zh-CN" altLang="en-US" sz="2000" b="0" i="0">
                          <a:solidFill>
                            <a:srgbClr val="000000"/>
                          </a:solidFill>
                          <a:latin typeface="宋体" panose="02010600030101010101" pitchFamily="2" charset="-122"/>
                          <a:ea typeface="宋体" panose="02010600030101010101" pitchFamily="2" charset="-122"/>
                        </a:rPr>
                        <a:t>年</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2000" b="0" i="0">
                          <a:solidFill>
                            <a:srgbClr val="000000"/>
                          </a:solidFill>
                          <a:latin typeface="宋体" panose="02010600030101010101" pitchFamily="2" charset="-122"/>
                          <a:ea typeface="宋体" panose="02010600030101010101" pitchFamily="2" charset="-122"/>
                        </a:rPr>
                        <a:t>英国</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2000" b="0" i="0">
                          <a:solidFill>
                            <a:srgbClr val="000000"/>
                          </a:solidFill>
                          <a:latin typeface="宋体" panose="02010600030101010101" pitchFamily="2" charset="-122"/>
                          <a:ea typeface="宋体" panose="02010600030101010101" pitchFamily="2" charset="-122"/>
                        </a:rPr>
                        <a:t>到达美洲南端合恩角</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42926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p>
                      <a:pPr algn="ctr" fontAlgn="ctr"/>
                      <a:r>
                        <a:rPr lang="zh-CN" altLang="en-US" sz="2000" b="0" i="0">
                          <a:solidFill>
                            <a:srgbClr val="000000"/>
                          </a:solidFill>
                          <a:latin typeface="宋体" panose="02010600030101010101" pitchFamily="2" charset="-122"/>
                          <a:ea typeface="宋体" panose="02010600030101010101" pitchFamily="2" charset="-122"/>
                        </a:rPr>
                        <a:t>塔斯曼</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2000" b="0" i="0">
                          <a:solidFill>
                            <a:srgbClr val="000000"/>
                          </a:solidFill>
                          <a:latin typeface="宋体" panose="02010600030101010101" pitchFamily="2" charset="-122"/>
                          <a:ea typeface="宋体" panose="02010600030101010101" pitchFamily="2" charset="-122"/>
                        </a:rPr>
                        <a:t>1642—1643</a:t>
                      </a:r>
                      <a:r>
                        <a:rPr lang="zh-CN" altLang="en-US" sz="2000" b="0" i="0">
                          <a:solidFill>
                            <a:srgbClr val="000000"/>
                          </a:solidFill>
                          <a:latin typeface="宋体" panose="02010600030101010101" pitchFamily="2" charset="-122"/>
                          <a:ea typeface="宋体" panose="02010600030101010101" pitchFamily="2" charset="-122"/>
                        </a:rPr>
                        <a:t>年</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2000" b="0" i="0">
                          <a:solidFill>
                            <a:srgbClr val="000000"/>
                          </a:solidFill>
                          <a:latin typeface="宋体" panose="02010600030101010101" pitchFamily="2" charset="-122"/>
                          <a:ea typeface="宋体" panose="02010600030101010101" pitchFamily="2" charset="-122"/>
                        </a:rPr>
                        <a:t>荷兰</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2000" b="0" i="0">
                          <a:solidFill>
                            <a:srgbClr val="000000"/>
                          </a:solidFill>
                          <a:latin typeface="宋体" panose="02010600030101010101" pitchFamily="2" charset="-122"/>
                          <a:ea typeface="宋体" panose="02010600030101010101" pitchFamily="2" charset="-122"/>
                        </a:rPr>
                        <a:t>到达新西兰、塔斯马尼亚</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bl>
          </a:graphicData>
        </a:graphic>
      </p:graphicFrame>
    </p:spTree>
  </p:cSld>
  <p:clrMapOvr>
    <a:masterClrMapping/>
  </p:clrMapOvr>
  <p:transition spd="med">
    <p:pull/>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34" name="文本框 33"/>
          <p:cNvSpPr txBox="1"/>
          <p:nvPr/>
        </p:nvSpPr>
        <p:spPr>
          <a:xfrm>
            <a:off x="546100" y="997585"/>
            <a:ext cx="10916285" cy="4246245"/>
          </a:xfrm>
          <a:prstGeom prst="rect">
            <a:avLst/>
          </a:prstGeom>
          <a:noFill/>
        </p:spPr>
        <p:txBody>
          <a:bodyPr wrap="square" rtlCol="0">
            <a:spAutoFit/>
          </a:bodyPr>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第7课    </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全球联系的初步建立与</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世界格局的演变</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804545" y="751205"/>
            <a:ext cx="10843895" cy="5354320"/>
          </a:xfrm>
          <a:prstGeom prst="rect">
            <a:avLst/>
          </a:prstGeom>
          <a:noFill/>
        </p:spPr>
        <p:txBody>
          <a:bodyPr wrap="square" rtlCol="0">
            <a:spAutoFit/>
          </a:bodyPr>
          <a:p>
            <a:pPr algn="ctr">
              <a:lnSpc>
                <a:spcPct val="150000"/>
              </a:lnSpc>
              <a:buClrTx/>
              <a:buSzTx/>
              <a:buNone/>
            </a:pPr>
            <a:r>
              <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第—单元   </a:t>
            </a:r>
            <a:endPar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古代文明的产生与发展</a:t>
            </a:r>
            <a:endPar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5400" b="1">
                <a:latin typeface="微软雅黑" panose="020B0503020204020204" charset="-122"/>
                <a:ea typeface="微软雅黑" panose="020B0503020204020204" charset="-122"/>
                <a:cs typeface="微软雅黑" panose="020B0503020204020204" charset="-122"/>
                <a:sym typeface="+mn-ea"/>
              </a:rPr>
              <a:t>【知识梳理】</a:t>
            </a:r>
            <a:endParaRPr lang="zh-CN" altLang="en-US" sz="5400" b="1">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endParaRPr lang="zh-CN" altLang="en-US" sz="5400" b="1">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35990" y="200025"/>
            <a:ext cx="7332980" cy="645160"/>
          </a:xfrm>
          <a:prstGeom prst="rect">
            <a:avLst/>
          </a:prstGeom>
          <a:noFill/>
        </p:spPr>
        <p:txBody>
          <a:bodyPr wrap="square" rtlCol="0">
            <a:spAutoFit/>
          </a:bodyPr>
          <a:lstStyle/>
          <a:p>
            <a:pPr algn="just"/>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、人口迁移与物种交换</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5802630" y="34226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19735" y="753110"/>
            <a:ext cx="11115675" cy="600075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a:t>
            </a:r>
            <a:r>
              <a:rPr lang="zh-CN" altLang="en-US" sz="2800" b="1">
                <a:latin typeface="宋体" panose="02010600030101010101" pitchFamily="2" charset="-122"/>
                <a:ea typeface="宋体" panose="02010600030101010101" pitchFamily="2" charset="-122"/>
                <a:cs typeface="宋体" panose="02010600030101010101" pitchFamily="2" charset="-122"/>
              </a:rPr>
              <a:t>世界人口的迁移</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美洲的印第安人人口减少</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欧洲人大批来到美洲</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并把非洲黑人作为奴隶贩卖到美洲</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使美洲成为世界上族群混合程度很高的地区</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大洋洲、非洲和亚洲等地区也都有族群混合现象。</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世界物种的交换</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人口迁移促进了世界动植物的大交流</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欧洲人把欧亚大陆的马、牛、猪、羊、鸡等家畜家禽</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小麦、燕麦、大麦、裸麦等农作物</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橄榄和葡萄等水果引入美洲</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美洲的特产马铃薯、玉米、</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番茄、甘薯、花生、南瓜和可可等流向世界各地。</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3.</a:t>
            </a:r>
            <a:r>
              <a:rPr lang="zh-CN" altLang="en-US" sz="2800" b="1">
                <a:latin typeface="宋体" panose="02010600030101010101" pitchFamily="2" charset="-122"/>
                <a:ea typeface="宋体" panose="02010600030101010101" pitchFamily="2" charset="-122"/>
                <a:cs typeface="宋体" panose="02010600030101010101" pitchFamily="2" charset="-122"/>
              </a:rPr>
              <a:t>人口迁移与物种交换的消极影响</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各种疾病的传播</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原住民大量死亡</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欧洲人在美洲迅速建立殖民统治</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传染病造成的原住民死亡和原有社会的解体</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是欧洲人能够在美洲迅速建立殖民统治的重要原因之一。</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490980" y="661035"/>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、商品的世界性流动</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732905" y="41084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932180" y="1686560"/>
            <a:ext cx="10170795" cy="385635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b="1">
                <a:latin typeface="宋体" panose="02010600030101010101" pitchFamily="2" charset="-122"/>
                <a:ea typeface="宋体" panose="02010600030101010101" pitchFamily="2" charset="-122"/>
                <a:cs typeface="宋体" panose="02010600030101010101" pitchFamily="2" charset="-122"/>
              </a:rPr>
              <a:t> 1.</a:t>
            </a:r>
            <a:r>
              <a:rPr lang="zh-CN" altLang="en-US" sz="2400" b="1">
                <a:latin typeface="宋体" panose="02010600030101010101" pitchFamily="2" charset="-122"/>
                <a:ea typeface="宋体" panose="02010600030101010101" pitchFamily="2" charset="-122"/>
                <a:cs typeface="宋体" panose="02010600030101010101" pitchFamily="2" charset="-122"/>
              </a:rPr>
              <a:t>历史条件</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海路在世界贸易中形成齐头并进态势</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欧洲商人在海路贸易中逐渐占据优势。</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b="1">
                <a:latin typeface="宋体" panose="02010600030101010101" pitchFamily="2" charset="-122"/>
                <a:ea typeface="宋体" panose="02010600030101010101" pitchFamily="2" charset="-122"/>
                <a:cs typeface="宋体" panose="02010600030101010101" pitchFamily="2" charset="-122"/>
              </a:rPr>
              <a:t> 2.</a:t>
            </a:r>
            <a:r>
              <a:rPr lang="zh-CN" altLang="en-US" sz="2400" b="1">
                <a:latin typeface="宋体" panose="02010600030101010101" pitchFamily="2" charset="-122"/>
                <a:ea typeface="宋体" panose="02010600030101010101" pitchFamily="2" charset="-122"/>
                <a:cs typeface="宋体" panose="02010600030101010101" pitchFamily="2" charset="-122"/>
              </a:rPr>
              <a:t>主要表现</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在大西洋贸易中形成了罪恶的</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三角贸易</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形成以澳门为主要中转站的海上贸易网络</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白银大量流入中国</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西班牙经营的横跨太平洋的贸易</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主要在其两大殖民地菲律宾和墨西哥之间进行</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日本与美洲的白银大量流入中国。</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148080" y="410845"/>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三</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、早期殖民扩张</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5065395" y="41084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31190" y="1016635"/>
            <a:ext cx="10887710" cy="558863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表现</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8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(1)16</a:t>
            </a:r>
            <a:r>
              <a:rPr lang="zh-CN" altLang="en-US" sz="2800">
                <a:latin typeface="宋体" panose="02010600030101010101" pitchFamily="2" charset="-122"/>
                <a:ea typeface="宋体" panose="02010600030101010101" pitchFamily="2" charset="-122"/>
                <a:cs typeface="宋体" panose="02010600030101010101" pitchFamily="2" charset="-122"/>
              </a:rPr>
              <a:t>世纪</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葡萄牙将巴西变成殖民地</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并在非洲沿岸、印度果阿、马六甲和中国澳门等地建立了几十个殖民据点和商站。</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8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西班牙的殖民侵略以美洲为主</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除巴西之外的中、南美洲广大地区</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以及亚洲的菲律宾逐渐沦为西班牙的殖民地。</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8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(3)17</a:t>
            </a:r>
            <a:r>
              <a:rPr lang="zh-CN" altLang="en-US" sz="2800">
                <a:latin typeface="宋体" panose="02010600030101010101" pitchFamily="2" charset="-122"/>
                <a:ea typeface="宋体" panose="02010600030101010101" pitchFamily="2" charset="-122"/>
                <a:cs typeface="宋体" panose="02010600030101010101" pitchFamily="2" charset="-122"/>
              </a:rPr>
              <a:t>世纪</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荷兰、英国、法国也在亚洲、非洲、北美洲建立了多个殖民地。</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732905" y="24066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93090" y="984885"/>
            <a:ext cx="11005820" cy="536765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2.</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影响</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消极影响</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en-US" altLang="en-US" sz="2400">
                <a:latin typeface="宋体" panose="02010600030101010101" pitchFamily="2" charset="-122"/>
                <a:ea typeface="宋体" panose="02010600030101010101" pitchFamily="2" charset="-122"/>
                <a:cs typeface="宋体" panose="02010600030101010101" pitchFamily="2" charset="-122"/>
                <a:sym typeface="+mn-ea"/>
              </a:rPr>
              <a:t>①</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殖民扩张中断了美洲和非洲原有的社会发展进程</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打破了原本相对平衡的多元文明格局</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给当地人民带来了巨大灾难</a:t>
            </a:r>
            <a:r>
              <a:rPr lang="en-US" sz="2400">
                <a:latin typeface="宋体" panose="02010600030101010101" pitchFamily="2" charset="-122"/>
                <a:ea typeface="宋体" panose="02010600030101010101" pitchFamily="2" charset="-122"/>
                <a:cs typeface="宋体" panose="02010600030101010101" pitchFamily="2" charset="-122"/>
                <a:sym typeface="+mn-ea"/>
              </a:rPr>
              <a:t>。</a:t>
            </a:r>
            <a:r>
              <a:rPr lang="en-US" altLang="en-US" sz="2400">
                <a:latin typeface="宋体" panose="02010600030101010101" pitchFamily="2" charset="-122"/>
                <a:ea typeface="宋体" panose="02010600030101010101" pitchFamily="2" charset="-122"/>
                <a:cs typeface="宋体" panose="02010600030101010101" pitchFamily="2" charset="-122"/>
                <a:sym typeface="+mn-ea"/>
              </a:rPr>
              <a:t>②</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印第安人被殖民者大量屠杀</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他们的文明遭到毁灭性打击</a:t>
            </a:r>
            <a:r>
              <a:rPr lang="en-US" sz="2400">
                <a:latin typeface="宋体" panose="02010600030101010101" pitchFamily="2" charset="-122"/>
                <a:ea typeface="宋体" panose="02010600030101010101" pitchFamily="2" charset="-122"/>
                <a:cs typeface="宋体" panose="02010600030101010101" pitchFamily="2" charset="-122"/>
                <a:sym typeface="+mn-ea"/>
              </a:rPr>
              <a:t>。</a:t>
            </a:r>
            <a:r>
              <a:rPr lang="en-US" altLang="en-US" sz="2400">
                <a:latin typeface="宋体" panose="02010600030101010101" pitchFamily="2" charset="-122"/>
                <a:ea typeface="宋体" panose="02010600030101010101" pitchFamily="2" charset="-122"/>
                <a:cs typeface="宋体" panose="02010600030101010101" pitchFamily="2" charset="-122"/>
                <a:sym typeface="+mn-ea"/>
              </a:rPr>
              <a:t>③</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很多非洲人在三角贸易中成为奴隶</a:t>
            </a:r>
            <a:r>
              <a:rPr lang="en-US" sz="2400">
                <a:latin typeface="宋体" panose="02010600030101010101" pitchFamily="2" charset="-122"/>
                <a:ea typeface="宋体" panose="02010600030101010101" pitchFamily="2" charset="-122"/>
                <a:cs typeface="宋体" panose="02010600030101010101" pitchFamily="2" charset="-122"/>
                <a:sym typeface="+mn-ea"/>
              </a:rPr>
              <a:t>。</a:t>
            </a:r>
            <a:r>
              <a:rPr lang="en-US" altLang="en-US" sz="2400">
                <a:latin typeface="宋体" panose="02010600030101010101" pitchFamily="2" charset="-122"/>
                <a:ea typeface="宋体" panose="02010600030101010101" pitchFamily="2" charset="-122"/>
                <a:cs typeface="宋体" panose="02010600030101010101" pitchFamily="2" charset="-122"/>
                <a:sym typeface="+mn-ea"/>
              </a:rPr>
              <a:t>④</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亚洲的古老帝国也受到冲击。</a:t>
            </a:r>
            <a:endParaRPr lang="en-US" altLang="zh-CN"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积极影响</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随着海外市场的不断开拓</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欧洲出现了商业革命和价格革命。</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欧洲的商业格局发生了重大变化</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③</a:t>
            </a:r>
            <a:r>
              <a:rPr lang="zh-CN" altLang="en-US" sz="2400">
                <a:latin typeface="宋体" panose="02010600030101010101" pitchFamily="2" charset="-122"/>
                <a:ea typeface="宋体" panose="02010600030101010101" pitchFamily="2" charset="-122"/>
                <a:cs typeface="宋体" panose="02010600030101010101" pitchFamily="2" charset="-122"/>
              </a:rPr>
              <a:t>贸易中心逐渐从地中海转移到大西洋沿岸</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④</a:t>
            </a:r>
            <a:r>
              <a:rPr lang="zh-CN" altLang="en-US" sz="2400">
                <a:latin typeface="宋体" panose="02010600030101010101" pitchFamily="2" charset="-122"/>
                <a:ea typeface="宋体" panose="02010600030101010101" pitchFamily="2" charset="-122"/>
                <a:cs typeface="宋体" panose="02010600030101010101" pitchFamily="2" charset="-122"/>
              </a:rPr>
              <a:t>欧洲封建领主经济地位下降</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商业资产阶级实力上升</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资本主义加速发展</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封建制度濒于解体。</a:t>
            </a:r>
            <a:r>
              <a:rPr lang="en-US" altLang="en-US" sz="2400">
                <a:latin typeface="宋体" panose="02010600030101010101" pitchFamily="2" charset="-122"/>
                <a:ea typeface="宋体" panose="02010600030101010101" pitchFamily="2" charset="-122"/>
                <a:cs typeface="宋体" panose="02010600030101010101" pitchFamily="2" charset="-122"/>
              </a:rPr>
              <a:t>⑤</a:t>
            </a:r>
            <a:r>
              <a:rPr lang="zh-CN" altLang="en-US" sz="2400">
                <a:latin typeface="宋体" panose="02010600030101010101" pitchFamily="2" charset="-122"/>
                <a:ea typeface="宋体" panose="02010600030101010101" pitchFamily="2" charset="-122"/>
                <a:cs typeface="宋体" panose="02010600030101010101" pitchFamily="2" charset="-122"/>
              </a:rPr>
              <a:t>欧洲从殖民掠夺、商业贸易和奴隶贸易中获得的财富最终转化为资本</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推动了欧洲资本主义的发展</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人类社会开始进入大变革的时代。</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574040" y="1000760"/>
            <a:ext cx="10843895" cy="5354320"/>
          </a:xfrm>
          <a:prstGeom prst="rect">
            <a:avLst/>
          </a:prstGeom>
          <a:noFill/>
        </p:spPr>
        <p:txBody>
          <a:bodyPr wrap="square" rtlCol="0">
            <a:spAutoFit/>
          </a:bodyPr>
          <a:p>
            <a:pPr algn="ctr">
              <a:lnSpc>
                <a:spcPct val="150000"/>
              </a:lnSpc>
              <a:buClrTx/>
              <a:buSzTx/>
              <a:buNone/>
            </a:pPr>
            <a:r>
              <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第四单元    </a:t>
            </a:r>
            <a:endPar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资本主义制度的确立</a:t>
            </a:r>
            <a:endPar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5400" b="1">
                <a:latin typeface="微软雅黑" panose="020B0503020204020204" charset="-122"/>
                <a:ea typeface="微软雅黑" panose="020B0503020204020204" charset="-122"/>
                <a:cs typeface="微软雅黑" panose="020B0503020204020204" charset="-122"/>
                <a:sym typeface="+mn-ea"/>
              </a:rPr>
              <a:t>【知识梳理】</a:t>
            </a:r>
            <a:endParaRPr lang="zh-CN" altLang="en-US" sz="5400" b="1">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endParaRPr lang="zh-CN" altLang="en-US" sz="5400" b="1">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34" name="文本框 33"/>
          <p:cNvSpPr txBox="1"/>
          <p:nvPr/>
        </p:nvSpPr>
        <p:spPr>
          <a:xfrm>
            <a:off x="680085" y="1328420"/>
            <a:ext cx="10606405" cy="2861310"/>
          </a:xfrm>
          <a:prstGeom prst="rect">
            <a:avLst/>
          </a:prstGeom>
          <a:noFill/>
        </p:spPr>
        <p:txBody>
          <a:bodyPr wrap="square" rtlCol="0">
            <a:spAutoFit/>
          </a:bodyPr>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第8课    </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欧洲的思想解放运动</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285240" y="337185"/>
            <a:ext cx="7332980" cy="645160"/>
          </a:xfrm>
          <a:prstGeom prst="rect">
            <a:avLst/>
          </a:prstGeom>
          <a:noFill/>
        </p:spPr>
        <p:txBody>
          <a:bodyPr wrap="square" rtlCol="0">
            <a:spAutoFit/>
          </a:bodyPr>
          <a:lstStyle/>
          <a:p>
            <a:pPr algn="just"/>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、文艺复兴</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5752465" y="33718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890905"/>
            <a:ext cx="10593705" cy="562102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原因</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经济方面</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根本原因</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工商业有一定的发展</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出现了资本主义生产关系的萌芽。</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政治方面</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新兴资产阶级反对教会禁欲主义。</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思想文化方面</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意大利拥有丰厚的古希腊罗马文化积淀</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聚集了具有新思想的学者文人。</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实质</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是一场创立符合新兴资产阶级需要的新文化运动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反对教会</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神权至上</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的资产阶级思想解放运动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3.</a:t>
            </a:r>
            <a:r>
              <a:rPr lang="zh-CN" altLang="en-US" sz="2800" b="1">
                <a:latin typeface="宋体" panose="02010600030101010101" pitchFamily="2" charset="-122"/>
                <a:ea typeface="宋体" panose="02010600030101010101" pitchFamily="2" charset="-122"/>
                <a:cs typeface="宋体" panose="02010600030101010101" pitchFamily="2" charset="-122"/>
              </a:rPr>
              <a:t>精神内核</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人文主义。</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3476625" y="58229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949325" y="1155065"/>
            <a:ext cx="10469880" cy="412496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4.</a:t>
            </a:r>
            <a:r>
              <a:rPr lang="zh-CN" altLang="en-US" sz="2800" b="1">
                <a:latin typeface="宋体" panose="02010600030101010101" pitchFamily="2" charset="-122"/>
                <a:ea typeface="宋体" panose="02010600030101010101" pitchFamily="2" charset="-122"/>
                <a:cs typeface="宋体" panose="02010600030101010101" pitchFamily="2" charset="-122"/>
              </a:rPr>
              <a:t>成就</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意大利</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但丁、彼特拉克、薄伽丘被称为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文学三杰</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达</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芬奇、米开朗琪罗和拉斐尔</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被称为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美术三杰</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英国</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莎士比亚的作品《哈姆雷特》《</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李尔王》等</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充分体现了人文主义的政治理想和道德观念。</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5.</a:t>
            </a:r>
            <a:r>
              <a:rPr lang="zh-CN" altLang="en-US" sz="2800" b="1">
                <a:latin typeface="宋体" panose="02010600030101010101" pitchFamily="2" charset="-122"/>
                <a:ea typeface="宋体" panose="02010600030101010101" pitchFamily="2" charset="-122"/>
                <a:cs typeface="宋体" panose="02010600030101010101" pitchFamily="2" charset="-122"/>
              </a:rPr>
              <a:t>影响</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在一定程度上冲击了封建秩序</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解放了长期被宗教戒律压抑和禁锢的人性</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使人们开始更多地关注人本身与现世世界。</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41705" y="52705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、宗教改革</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527165" y="27813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06400" y="1172210"/>
            <a:ext cx="11378565" cy="519938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序幕</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1517</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马丁</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路德撰写《九十五条论纲》。</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主张</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人的灵魂获救靠自己的信仰</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不靠烦琐的宗教仪式</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上帝前人人平等</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主张建立独立的民族教会和廉俭教会</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力主用民族语言进行宗教活动。</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3.</a:t>
            </a:r>
            <a:r>
              <a:rPr lang="zh-CN" altLang="en-US" sz="2800" b="1">
                <a:latin typeface="宋体" panose="02010600030101010101" pitchFamily="2" charset="-122"/>
                <a:ea typeface="宋体" panose="02010600030101010101" pitchFamily="2" charset="-122"/>
                <a:cs typeface="宋体" panose="02010600030101010101" pitchFamily="2" charset="-122"/>
              </a:rPr>
              <a:t>扩展</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建立了独立于罗马教廷的新教</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其中瑞士的加尔文派和英国的国教影响最大。</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4.</a:t>
            </a:r>
            <a:r>
              <a:rPr lang="zh-CN" altLang="en-US" sz="2800" b="1">
                <a:latin typeface="宋体" panose="02010600030101010101" pitchFamily="2" charset="-122"/>
                <a:ea typeface="宋体" panose="02010600030101010101" pitchFamily="2" charset="-122"/>
                <a:cs typeface="宋体" panose="02010600030101010101" pitchFamily="2" charset="-122"/>
              </a:rPr>
              <a:t>影响</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宗教改革进一步解放了人们的思想</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传播和发展了人文主义</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有利于欧洲资本主义的成长</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③</a:t>
            </a:r>
            <a:r>
              <a:rPr lang="zh-CN" altLang="en-US" sz="2400">
                <a:latin typeface="宋体" panose="02010600030101010101" pitchFamily="2" charset="-122"/>
                <a:ea typeface="宋体" panose="02010600030101010101" pitchFamily="2" charset="-122"/>
                <a:cs typeface="宋体" panose="02010600030101010101" pitchFamily="2" charset="-122"/>
              </a:rPr>
              <a:t>推动了欧洲民族国家的形成和文化教育事业的发展。</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784860" y="206375"/>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三</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、近代科学的兴起</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(16—17</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世纪</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a:t>
            </a:r>
            <a:endPar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3476625" y="58229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310515" y="753110"/>
            <a:ext cx="11554460" cy="607441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a:t>
            </a:r>
            <a:r>
              <a:rPr lang="zh-CN" altLang="en-US" sz="2800" b="1">
                <a:latin typeface="宋体" panose="02010600030101010101" pitchFamily="2" charset="-122"/>
                <a:ea typeface="宋体" panose="02010600030101010101" pitchFamily="2" charset="-122"/>
                <a:cs typeface="宋体" panose="02010600030101010101" pitchFamily="2" charset="-122"/>
              </a:rPr>
              <a:t>天文学</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波兰天文学家哥白尼提出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日心说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否定天主教会宣扬的</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地心说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建立起一种新的宇宙观。</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物理学</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英国科学家牛顿发现万有引力定律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确立了较为完整的力学体系</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为近代物理学的发展奠定了基础。</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3.</a:t>
            </a:r>
            <a:r>
              <a:rPr lang="zh-CN" altLang="en-US" sz="2800" b="1">
                <a:latin typeface="宋体" panose="02010600030101010101" pitchFamily="2" charset="-122"/>
                <a:ea typeface="宋体" panose="02010600030101010101" pitchFamily="2" charset="-122"/>
                <a:cs typeface="宋体" panose="02010600030101010101" pitchFamily="2" charset="-122"/>
              </a:rPr>
              <a:t>其他方面</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近代科学在光学、热学、电磁学、解剖学等领域取得了巨大进步</a:t>
            </a:r>
            <a:r>
              <a:rPr lang="en-US" altLang="zh-CN"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4.</a:t>
            </a:r>
            <a:r>
              <a:rPr lang="zh-CN" altLang="en-US" sz="2800" b="1">
                <a:latin typeface="宋体" panose="02010600030101010101" pitchFamily="2" charset="-122"/>
                <a:ea typeface="宋体" panose="02010600030101010101" pitchFamily="2" charset="-122"/>
                <a:cs typeface="宋体" panose="02010600030101010101" pitchFamily="2" charset="-122"/>
              </a:rPr>
              <a:t>影响</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en-US" sz="2400">
                <a:latin typeface="宋体" panose="02010600030101010101" pitchFamily="2" charset="-122"/>
                <a:ea typeface="宋体" panose="02010600030101010101" pitchFamily="2" charset="-122"/>
                <a:cs typeface="宋体" panose="02010600030101010101" pitchFamily="2" charset="-122"/>
              </a:rPr>
              <a:t> ①</a:t>
            </a:r>
            <a:r>
              <a:rPr lang="zh-CN" altLang="en-US" sz="2400">
                <a:latin typeface="宋体" panose="02010600030101010101" pitchFamily="2" charset="-122"/>
                <a:ea typeface="宋体" panose="02010600030101010101" pitchFamily="2" charset="-122"/>
                <a:cs typeface="宋体" panose="02010600030101010101" pitchFamily="2" charset="-122"/>
              </a:rPr>
              <a:t>科学革命形成了重视经验和事实的理性化思维方式</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确立通过观察、实验、分析、归纳和综合等基本途径发现自然规律的科学方法</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③</a:t>
            </a:r>
            <a:r>
              <a:rPr lang="zh-CN" altLang="en-US" sz="2400">
                <a:latin typeface="宋体" panose="02010600030101010101" pitchFamily="2" charset="-122"/>
                <a:ea typeface="宋体" panose="02010600030101010101" pitchFamily="2" charset="-122"/>
                <a:cs typeface="宋体" panose="02010600030101010101" pitchFamily="2" charset="-122"/>
              </a:rPr>
              <a:t>科学革命促进了思想解放和社会进步。</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34" name="文本框 33"/>
          <p:cNvSpPr txBox="1"/>
          <p:nvPr/>
        </p:nvSpPr>
        <p:spPr>
          <a:xfrm>
            <a:off x="648970" y="1367155"/>
            <a:ext cx="10813415" cy="2861310"/>
          </a:xfrm>
          <a:prstGeom prst="rect">
            <a:avLst/>
          </a:prstGeom>
          <a:noFill/>
        </p:spPr>
        <p:txBody>
          <a:bodyPr wrap="square" rtlCol="0">
            <a:spAutoFit/>
          </a:bodyPr>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第1课  </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文明的产生与早期发展</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040130" y="681355"/>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四</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、启蒙运动</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3476625" y="75311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46735" y="1486535"/>
            <a:ext cx="10988675" cy="419417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a:t>
            </a:r>
            <a:r>
              <a:rPr lang="zh-CN" altLang="en-US" sz="2800" b="1">
                <a:latin typeface="宋体" panose="02010600030101010101" pitchFamily="2" charset="-122"/>
                <a:ea typeface="宋体" panose="02010600030101010101" pitchFamily="2" charset="-122"/>
                <a:cs typeface="宋体" panose="02010600030101010101" pitchFamily="2" charset="-122"/>
              </a:rPr>
              <a:t>背景</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随着文艺复兴、宗教改革和近代科学的发展</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人们的思想得到进一步解放</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新兴资产阶级要求摆脱专制王权和教会的思想束缚</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启蒙运动应运而生。</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历程</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en-US" sz="2400">
                <a:latin typeface="宋体" panose="02010600030101010101" pitchFamily="2" charset="-122"/>
                <a:ea typeface="宋体" panose="02010600030101010101" pitchFamily="2" charset="-122"/>
                <a:cs typeface="宋体" panose="02010600030101010101" pitchFamily="2" charset="-122"/>
              </a:rPr>
              <a:t> ①</a:t>
            </a:r>
            <a:r>
              <a:rPr lang="en-US" altLang="zh-CN" sz="2400">
                <a:latin typeface="宋体" panose="02010600030101010101" pitchFamily="2" charset="-122"/>
                <a:ea typeface="宋体" panose="02010600030101010101" pitchFamily="2" charset="-122"/>
                <a:cs typeface="宋体" panose="02010600030101010101" pitchFamily="2" charset="-122"/>
              </a:rPr>
              <a:t>17</a:t>
            </a:r>
            <a:r>
              <a:rPr lang="zh-CN" altLang="en-US" sz="2400">
                <a:latin typeface="宋体" panose="02010600030101010101" pitchFamily="2" charset="-122"/>
                <a:ea typeface="宋体" panose="02010600030101010101" pitchFamily="2" charset="-122"/>
                <a:cs typeface="宋体" panose="02010600030101010101" pitchFamily="2" charset="-122"/>
              </a:rPr>
              <a:t>世纪</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英国出现早期启蒙思想</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en-US" altLang="zh-CN" sz="2400">
                <a:latin typeface="宋体" panose="02010600030101010101" pitchFamily="2" charset="-122"/>
                <a:ea typeface="宋体" panose="02010600030101010101" pitchFamily="2" charset="-122"/>
                <a:cs typeface="宋体" panose="02010600030101010101" pitchFamily="2" charset="-122"/>
              </a:rPr>
              <a:t>18</a:t>
            </a:r>
            <a:r>
              <a:rPr lang="zh-CN" altLang="en-US" sz="2400">
                <a:latin typeface="宋体" panose="02010600030101010101" pitchFamily="2" charset="-122"/>
                <a:ea typeface="宋体" panose="02010600030101010101" pitchFamily="2" charset="-122"/>
                <a:cs typeface="宋体" panose="02010600030101010101" pitchFamily="2" charset="-122"/>
              </a:rPr>
              <a:t>世纪</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法国成为启蒙运动的中心。</a:t>
            </a:r>
            <a:r>
              <a:rPr lang="en-US" altLang="en-US" sz="2400">
                <a:latin typeface="宋体" panose="02010600030101010101" pitchFamily="2" charset="-122"/>
                <a:ea typeface="宋体" panose="02010600030101010101" pitchFamily="2" charset="-122"/>
                <a:cs typeface="宋体" panose="02010600030101010101" pitchFamily="2" charset="-122"/>
              </a:rPr>
              <a:t>③</a:t>
            </a:r>
            <a:r>
              <a:rPr lang="en-US" altLang="zh-CN" sz="2400">
                <a:latin typeface="宋体" panose="02010600030101010101" pitchFamily="2" charset="-122"/>
                <a:ea typeface="宋体" panose="02010600030101010101" pitchFamily="2" charset="-122"/>
                <a:cs typeface="宋体" panose="02010600030101010101" pitchFamily="2" charset="-122"/>
              </a:rPr>
              <a:t>18</a:t>
            </a:r>
            <a:r>
              <a:rPr lang="zh-CN" altLang="en-US" sz="2400">
                <a:latin typeface="宋体" panose="02010600030101010101" pitchFamily="2" charset="-122"/>
                <a:ea typeface="宋体" panose="02010600030101010101" pitchFamily="2" charset="-122"/>
                <a:cs typeface="宋体" panose="02010600030101010101" pitchFamily="2" charset="-122"/>
              </a:rPr>
              <a:t>世纪后期</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启蒙运动达到高潮</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并扩展到欧洲其他国家及北美地区。</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3.</a:t>
            </a:r>
            <a:r>
              <a:rPr lang="zh-CN" altLang="en-US" sz="2800" b="1">
                <a:latin typeface="宋体" panose="02010600030101010101" pitchFamily="2" charset="-122"/>
                <a:ea typeface="宋体" panose="02010600030101010101" pitchFamily="2" charset="-122"/>
                <a:cs typeface="宋体" panose="02010600030101010101" pitchFamily="2" charset="-122"/>
              </a:rPr>
              <a:t>精神内核</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理性</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强调独立思考与自主精神。</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09600" y="318770"/>
            <a:ext cx="5595620" cy="74358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4.</a:t>
            </a:r>
            <a:r>
              <a:rPr lang="zh-CN" altLang="en-US" sz="2800" b="1">
                <a:latin typeface="宋体" panose="02010600030101010101" pitchFamily="2" charset="-122"/>
                <a:ea typeface="宋体" panose="02010600030101010101" pitchFamily="2" charset="-122"/>
                <a:cs typeface="宋体" panose="02010600030101010101" pitchFamily="2" charset="-122"/>
              </a:rPr>
              <a:t>代表人物及主张</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525145" y="4460875"/>
            <a:ext cx="11010265" cy="210185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5.</a:t>
            </a:r>
            <a:r>
              <a:rPr lang="zh-CN" altLang="en-US" sz="2800" b="1">
                <a:latin typeface="宋体" panose="02010600030101010101" pitchFamily="2" charset="-122"/>
                <a:ea typeface="宋体" panose="02010600030101010101" pitchFamily="2" charset="-122"/>
                <a:cs typeface="宋体" panose="02010600030101010101" pitchFamily="2" charset="-122"/>
              </a:rPr>
              <a:t>影响</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启蒙运动进一步解放了人们的思想</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为资本主义制度的建立作了理论准备和舆论宣传</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直接推动了美国独立战争和法国大革命</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有助于在这些国家建立资产阶级统治。</a:t>
            </a:r>
            <a:r>
              <a:rPr lang="en-US" altLang="en-US" sz="2400">
                <a:latin typeface="宋体" panose="02010600030101010101" pitchFamily="2" charset="-122"/>
                <a:ea typeface="宋体" panose="02010600030101010101" pitchFamily="2" charset="-122"/>
                <a:cs typeface="宋体" panose="02010600030101010101" pitchFamily="2" charset="-122"/>
              </a:rPr>
              <a:t>③</a:t>
            </a:r>
            <a:r>
              <a:rPr lang="zh-CN" altLang="en-US" sz="2400">
                <a:latin typeface="宋体" panose="02010600030101010101" pitchFamily="2" charset="-122"/>
                <a:ea typeface="宋体" panose="02010600030101010101" pitchFamily="2" charset="-122"/>
                <a:cs typeface="宋体" panose="02010600030101010101" pitchFamily="2" charset="-122"/>
              </a:rPr>
              <a:t>启蒙思想成为殖民地半殖民地人民争取民族独立的精神武器。</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5" name="表格 4"/>
          <p:cNvGraphicFramePr/>
          <p:nvPr>
            <p:custDataLst>
              <p:tags r:id="rId1"/>
            </p:custDataLst>
          </p:nvPr>
        </p:nvGraphicFramePr>
        <p:xfrm>
          <a:off x="652780" y="1062355"/>
          <a:ext cx="10882630" cy="3328670"/>
        </p:xfrm>
        <a:graphic>
          <a:graphicData uri="http://schemas.openxmlformats.org/drawingml/2006/table">
            <a:tbl>
              <a:tblPr/>
              <a:tblGrid>
                <a:gridCol w="1069340"/>
                <a:gridCol w="1991360"/>
                <a:gridCol w="7821930"/>
              </a:tblGrid>
              <a:tr h="438150">
                <a:tc>
                  <a:txBody>
                    <a:bodyPr/>
                    <a:p>
                      <a:pPr algn="ctr" fontAlgn="ctr"/>
                      <a:r>
                        <a:rPr lang="zh-CN" altLang="en-US" sz="2400" b="1" i="0">
                          <a:solidFill>
                            <a:srgbClr val="000000"/>
                          </a:solidFill>
                          <a:latin typeface="宋体" panose="02010600030101010101" pitchFamily="2" charset="-122"/>
                          <a:ea typeface="宋体" panose="02010600030101010101" pitchFamily="2" charset="-122"/>
                        </a:rPr>
                        <a:t>国家</a:t>
                      </a:r>
                      <a:endParaRPr lang="zh-CN" altLang="en-US" sz="24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ctr" fontAlgn="ctr"/>
                      <a:r>
                        <a:rPr lang="zh-CN" altLang="en-US" sz="2400" b="1" i="0">
                          <a:solidFill>
                            <a:srgbClr val="000000"/>
                          </a:solidFill>
                          <a:latin typeface="宋体" panose="02010600030101010101" pitchFamily="2" charset="-122"/>
                          <a:ea typeface="宋体" panose="02010600030101010101" pitchFamily="2" charset="-122"/>
                        </a:rPr>
                        <a:t>人物</a:t>
                      </a:r>
                      <a:endParaRPr lang="zh-CN" altLang="en-US" sz="24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ctr" fontAlgn="ctr"/>
                      <a:r>
                        <a:rPr lang="zh-CN" altLang="en-US" sz="2400" b="1" i="0">
                          <a:solidFill>
                            <a:srgbClr val="000000"/>
                          </a:solidFill>
                          <a:latin typeface="宋体" panose="02010600030101010101" pitchFamily="2" charset="-122"/>
                          <a:ea typeface="宋体" panose="02010600030101010101" pitchFamily="2" charset="-122"/>
                        </a:rPr>
                        <a:t>主张</a:t>
                      </a:r>
                      <a:endParaRPr lang="zh-CN" altLang="en-US" sz="24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r>
              <a:tr h="488950">
                <a:tc rowSpan="3">
                  <a:txBody>
                    <a:bodyPr/>
                    <a:p>
                      <a:pPr algn="ctr" fontAlgn="ctr"/>
                      <a:r>
                        <a:rPr lang="zh-CN" altLang="en-US" sz="2400" b="0" i="0">
                          <a:solidFill>
                            <a:srgbClr val="000000"/>
                          </a:solidFill>
                          <a:latin typeface="宋体" panose="02010600030101010101" pitchFamily="2" charset="-122"/>
                          <a:ea typeface="宋体" panose="02010600030101010101" pitchFamily="2" charset="-122"/>
                        </a:rPr>
                        <a:t>法国</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2400" b="0" i="0">
                          <a:solidFill>
                            <a:srgbClr val="000000"/>
                          </a:solidFill>
                          <a:latin typeface="宋体" panose="02010600030101010101" pitchFamily="2" charset="-122"/>
                          <a:ea typeface="宋体" panose="02010600030101010101" pitchFamily="2" charset="-122"/>
                        </a:rPr>
                        <a:t>伏尔泰</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2400" b="0" i="0">
                          <a:solidFill>
                            <a:srgbClr val="000000"/>
                          </a:solidFill>
                          <a:latin typeface="宋体" panose="02010600030101010101" pitchFamily="2" charset="-122"/>
                          <a:ea typeface="宋体" panose="02010600030101010101" pitchFamily="2" charset="-122"/>
                        </a:rPr>
                        <a:t>寄希望于“开明”君主进行改革</a:t>
                      </a:r>
                      <a:r>
                        <a:rPr lang="zh-CN" sz="2400" b="0" i="0">
                          <a:solidFill>
                            <a:srgbClr val="000000"/>
                          </a:solidFill>
                          <a:latin typeface="宋体" panose="02010600030101010101" pitchFamily="2" charset="-122"/>
                          <a:ea typeface="宋体" panose="02010600030101010101" pitchFamily="2" charset="-122"/>
                        </a:rPr>
                        <a:t>，</a:t>
                      </a:r>
                      <a:r>
                        <a:rPr lang="zh-CN" altLang="en-US" sz="2400" b="0" i="0">
                          <a:solidFill>
                            <a:srgbClr val="000000"/>
                          </a:solidFill>
                          <a:latin typeface="宋体" panose="02010600030101010101" pitchFamily="2" charset="-122"/>
                          <a:ea typeface="宋体" panose="02010600030101010101" pitchFamily="2" charset="-122"/>
                        </a:rPr>
                        <a:t>建立君主立宪制</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426085">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p>
                      <a:pPr algn="ctr" fontAlgn="ctr"/>
                      <a:r>
                        <a:rPr lang="zh-CN" altLang="en-US" sz="2400" b="0" i="0">
                          <a:solidFill>
                            <a:srgbClr val="000000"/>
                          </a:solidFill>
                          <a:latin typeface="宋体" panose="02010600030101010101" pitchFamily="2" charset="-122"/>
                          <a:ea typeface="宋体" panose="02010600030101010101" pitchFamily="2" charset="-122"/>
                        </a:rPr>
                        <a:t>孟德斯鸠</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2400" b="0" i="0">
                          <a:solidFill>
                            <a:srgbClr val="000000"/>
                          </a:solidFill>
                          <a:latin typeface="宋体" panose="02010600030101010101" pitchFamily="2" charset="-122"/>
                          <a:ea typeface="宋体" panose="02010600030101010101" pitchFamily="2" charset="-122"/>
                        </a:rPr>
                        <a:t>强调立法、司法、行政三大权力相互监督、制衡</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424815">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p>
                      <a:pPr algn="ctr" fontAlgn="ctr"/>
                      <a:r>
                        <a:rPr lang="zh-CN" altLang="en-US" sz="2400" b="0" i="0">
                          <a:solidFill>
                            <a:srgbClr val="000000"/>
                          </a:solidFill>
                          <a:latin typeface="宋体" panose="02010600030101010101" pitchFamily="2" charset="-122"/>
                          <a:ea typeface="宋体" panose="02010600030101010101" pitchFamily="2" charset="-122"/>
                        </a:rPr>
                        <a:t>卢梭</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2400" b="0" i="0">
                          <a:solidFill>
                            <a:srgbClr val="000000"/>
                          </a:solidFill>
                          <a:latin typeface="宋体" panose="02010600030101010101" pitchFamily="2" charset="-122"/>
                          <a:ea typeface="宋体" panose="02010600030101010101" pitchFamily="2" charset="-122"/>
                        </a:rPr>
                        <a:t>主张主权在民，</a:t>
                      </a:r>
                      <a:r>
                        <a:rPr lang="zh-CN" altLang="en-US" sz="2400" b="0" i="0">
                          <a:solidFill>
                            <a:srgbClr val="000000"/>
                          </a:solidFill>
                          <a:latin typeface="宋体" panose="02010600030101010101" pitchFamily="2" charset="-122"/>
                          <a:ea typeface="宋体" panose="02010600030101010101" pitchFamily="2" charset="-122"/>
                        </a:rPr>
                        <a:t>建立民主共和制</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426085">
                <a:tc rowSpan="2">
                  <a:txBody>
                    <a:bodyPr/>
                    <a:p>
                      <a:pPr algn="ctr" fontAlgn="ctr"/>
                      <a:r>
                        <a:rPr lang="zh-CN" altLang="en-US" sz="2400" b="0" i="0">
                          <a:solidFill>
                            <a:srgbClr val="000000"/>
                          </a:solidFill>
                          <a:latin typeface="宋体" panose="02010600030101010101" pitchFamily="2" charset="-122"/>
                          <a:ea typeface="宋体" panose="02010600030101010101" pitchFamily="2" charset="-122"/>
                        </a:rPr>
                        <a:t>英国</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2400" b="0" i="0">
                          <a:solidFill>
                            <a:srgbClr val="000000"/>
                          </a:solidFill>
                          <a:latin typeface="宋体" panose="02010600030101010101" pitchFamily="2" charset="-122"/>
                          <a:ea typeface="宋体" panose="02010600030101010101" pitchFamily="2" charset="-122"/>
                        </a:rPr>
                        <a:t>洛克、休谟</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2400" b="0" i="0">
                          <a:solidFill>
                            <a:srgbClr val="000000"/>
                          </a:solidFill>
                          <a:latin typeface="宋体" panose="02010600030101010101" pitchFamily="2" charset="-122"/>
                          <a:ea typeface="宋体" panose="02010600030101010101" pitchFamily="2" charset="-122"/>
                        </a:rPr>
                        <a:t>—</a:t>
                      </a:r>
                      <a:endParaRPr lang="en-US" altLang="zh-CN"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57658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p>
                      <a:pPr algn="ctr" fontAlgn="ctr"/>
                      <a:r>
                        <a:rPr lang="zh-CN" altLang="en-US" sz="2400" b="0" i="0">
                          <a:solidFill>
                            <a:srgbClr val="000000"/>
                          </a:solidFill>
                          <a:latin typeface="宋体" panose="02010600030101010101" pitchFamily="2" charset="-122"/>
                          <a:ea typeface="宋体" panose="02010600030101010101" pitchFamily="2" charset="-122"/>
                        </a:rPr>
                        <a:t>亚当</a:t>
                      </a:r>
                      <a:r>
                        <a:rPr lang="en-US" altLang="zh-CN" sz="2400" b="0" i="0">
                          <a:solidFill>
                            <a:srgbClr val="000000"/>
                          </a:solidFill>
                          <a:latin typeface="Times New Roman" panose="02020603050405020304" charset="0"/>
                          <a:ea typeface="宋体" panose="02010600030101010101" pitchFamily="2" charset="-122"/>
                          <a:cs typeface="Times New Roman" panose="02020603050405020304" charset="0"/>
                        </a:rPr>
                        <a:t>·</a:t>
                      </a:r>
                      <a:r>
                        <a:rPr lang="zh-CN" altLang="en-US" sz="2400" b="0" i="0">
                          <a:solidFill>
                            <a:srgbClr val="000000"/>
                          </a:solidFill>
                          <a:latin typeface="宋体" panose="02010600030101010101" pitchFamily="2" charset="-122"/>
                          <a:ea typeface="宋体" panose="02010600030101010101" pitchFamily="2" charset="-122"/>
                        </a:rPr>
                        <a:t>斯密</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2400" b="0" i="0">
                          <a:solidFill>
                            <a:srgbClr val="000000"/>
                          </a:solidFill>
                          <a:latin typeface="宋体" panose="02010600030101010101" pitchFamily="2" charset="-122"/>
                          <a:ea typeface="宋体" panose="02010600030101010101" pitchFamily="2" charset="-122"/>
                        </a:rPr>
                        <a:t>认为劳动是财富的源泉和衡量价值的尺度，</a:t>
                      </a:r>
                      <a:r>
                        <a:rPr lang="zh-CN" altLang="en-US" sz="2400" b="0" i="0">
                          <a:solidFill>
                            <a:srgbClr val="000000"/>
                          </a:solidFill>
                          <a:latin typeface="宋体" panose="02010600030101010101" pitchFamily="2" charset="-122"/>
                          <a:ea typeface="宋体" panose="02010600030101010101" pitchFamily="2" charset="-122"/>
                        </a:rPr>
                        <a:t>主张自由竞争</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548005">
                <a:tc>
                  <a:txBody>
                    <a:bodyPr/>
                    <a:p>
                      <a:pPr algn="ctr" fontAlgn="ctr"/>
                      <a:r>
                        <a:rPr lang="zh-CN" altLang="en-US" sz="2400" b="0" i="0">
                          <a:solidFill>
                            <a:srgbClr val="000000"/>
                          </a:solidFill>
                          <a:latin typeface="宋体" panose="02010600030101010101" pitchFamily="2" charset="-122"/>
                          <a:ea typeface="宋体" panose="02010600030101010101" pitchFamily="2" charset="-122"/>
                        </a:rPr>
                        <a:t>德国</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2400" b="0" i="0">
                          <a:solidFill>
                            <a:srgbClr val="000000"/>
                          </a:solidFill>
                          <a:latin typeface="宋体" panose="02010600030101010101" pitchFamily="2" charset="-122"/>
                          <a:ea typeface="宋体" panose="02010600030101010101" pitchFamily="2" charset="-122"/>
                        </a:rPr>
                        <a:t>康德</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2400" b="0" i="0">
                          <a:solidFill>
                            <a:srgbClr val="000000"/>
                          </a:solidFill>
                          <a:latin typeface="宋体" panose="02010600030101010101" pitchFamily="2" charset="-122"/>
                          <a:ea typeface="宋体" panose="02010600030101010101" pitchFamily="2" charset="-122"/>
                        </a:rPr>
                        <a:t>认为人应该独立思考、理性判断，</a:t>
                      </a:r>
                      <a:r>
                        <a:rPr lang="zh-CN" altLang="en-US" sz="2400" b="0" i="0">
                          <a:solidFill>
                            <a:srgbClr val="000000"/>
                          </a:solidFill>
                          <a:latin typeface="宋体" panose="02010600030101010101" pitchFamily="2" charset="-122"/>
                          <a:ea typeface="宋体" panose="02010600030101010101" pitchFamily="2" charset="-122"/>
                        </a:rPr>
                        <a:t>主张民主、自由、平等</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bl>
          </a:graphicData>
        </a:graphic>
      </p:graphicFrame>
    </p:spTree>
  </p:cSld>
  <p:clrMapOvr>
    <a:masterClrMapping/>
  </p:clrMapOvr>
  <p:transition spd="med">
    <p:pull/>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34" name="文本框 33"/>
          <p:cNvSpPr txBox="1"/>
          <p:nvPr/>
        </p:nvSpPr>
        <p:spPr>
          <a:xfrm>
            <a:off x="803275" y="951230"/>
            <a:ext cx="10606405" cy="4246245"/>
          </a:xfrm>
          <a:prstGeom prst="rect">
            <a:avLst/>
          </a:prstGeom>
          <a:noFill/>
        </p:spPr>
        <p:txBody>
          <a:bodyPr wrap="square" rtlCol="0">
            <a:spAutoFit/>
          </a:bodyPr>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第9课   </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资产阶级革命与</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资本主义制度的确立</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784860" y="312420"/>
            <a:ext cx="10878820" cy="645160"/>
          </a:xfrm>
          <a:prstGeom prst="rect">
            <a:avLst/>
          </a:prstGeom>
          <a:noFill/>
        </p:spPr>
        <p:txBody>
          <a:bodyPr wrap="square" rtlCol="0">
            <a:spAutoFit/>
          </a:bodyPr>
          <a:lstStyle/>
          <a:p>
            <a:pPr algn="just"/>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、英、美、法资产阶级革命及资本主义制度的确立</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314960" y="957580"/>
            <a:ext cx="7451090" cy="645160"/>
          </a:xfrm>
          <a:prstGeom prst="rect">
            <a:avLst/>
          </a:prstGeom>
          <a:noFill/>
        </p:spPr>
        <p:txBody>
          <a:bodyPr wrap="square" rtlCol="0">
            <a:noAutofit/>
          </a:bodyPr>
          <a:p>
            <a:pPr indent="457200"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资产阶级革命为资本主义制度的确立创造了条件。</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表格 1"/>
          <p:cNvGraphicFramePr/>
          <p:nvPr>
            <p:custDataLst>
              <p:tags r:id="rId1"/>
            </p:custDataLst>
          </p:nvPr>
        </p:nvGraphicFramePr>
        <p:xfrm>
          <a:off x="543560" y="1524000"/>
          <a:ext cx="11120120" cy="5003800"/>
        </p:xfrm>
        <a:graphic>
          <a:graphicData uri="http://schemas.openxmlformats.org/drawingml/2006/table">
            <a:tbl>
              <a:tblPr/>
              <a:tblGrid>
                <a:gridCol w="1089025"/>
                <a:gridCol w="1713230"/>
                <a:gridCol w="2503170"/>
                <a:gridCol w="3092450"/>
                <a:gridCol w="2722245"/>
              </a:tblGrid>
              <a:tr h="345440">
                <a:tc gridSpan="2">
                  <a:txBody>
                    <a:bodyPr/>
                    <a:p>
                      <a:pPr algn="ctr" fontAlgn="ctr"/>
                      <a:r>
                        <a:rPr lang="zh-CN" altLang="en-US" sz="1800" b="1" i="0">
                          <a:solidFill>
                            <a:srgbClr val="000000"/>
                          </a:solidFill>
                          <a:latin typeface="宋体" panose="02010600030101010101" pitchFamily="2" charset="-122"/>
                          <a:ea typeface="宋体" panose="02010600030101010101" pitchFamily="2" charset="-122"/>
                        </a:rPr>
                        <a:t>国家</a:t>
                      </a:r>
                      <a:endParaRPr lang="zh-CN" altLang="en-US" sz="18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hMerge="1">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a:txBody>
                    <a:bodyPr/>
                    <a:p>
                      <a:pPr algn="ctr" fontAlgn="ctr"/>
                      <a:r>
                        <a:rPr lang="zh-CN" altLang="en-US" sz="1800" b="0" i="0">
                          <a:solidFill>
                            <a:srgbClr val="000000"/>
                          </a:solidFill>
                          <a:latin typeface="宋体" panose="02010600030101010101" pitchFamily="2" charset="-122"/>
                          <a:ea typeface="宋体" panose="02010600030101010101" pitchFamily="2" charset="-122"/>
                        </a:rPr>
                        <a:t>英国</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1800" b="0" i="0">
                          <a:solidFill>
                            <a:srgbClr val="000000"/>
                          </a:solidFill>
                          <a:latin typeface="宋体" panose="02010600030101010101" pitchFamily="2" charset="-122"/>
                          <a:ea typeface="宋体" panose="02010600030101010101" pitchFamily="2" charset="-122"/>
                        </a:rPr>
                        <a:t>美国</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1800" b="0" i="0">
                          <a:solidFill>
                            <a:srgbClr val="000000"/>
                          </a:solidFill>
                          <a:latin typeface="宋体" panose="02010600030101010101" pitchFamily="2" charset="-122"/>
                          <a:ea typeface="宋体" panose="02010600030101010101" pitchFamily="2" charset="-122"/>
                        </a:rPr>
                        <a:t>法国</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99085">
                <a:tc gridSpan="2">
                  <a:txBody>
                    <a:bodyPr/>
                    <a:p>
                      <a:pPr algn="ctr" fontAlgn="ctr"/>
                      <a:r>
                        <a:rPr lang="zh-CN" altLang="en-US" sz="1800" b="1" i="0">
                          <a:solidFill>
                            <a:srgbClr val="000000"/>
                          </a:solidFill>
                          <a:latin typeface="宋体" panose="02010600030101010101" pitchFamily="2" charset="-122"/>
                          <a:ea typeface="宋体" panose="02010600030101010101" pitchFamily="2" charset="-122"/>
                        </a:rPr>
                        <a:t>政体</a:t>
                      </a:r>
                      <a:endParaRPr lang="zh-CN" altLang="en-US" sz="18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hMerge="1">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a:txBody>
                    <a:bodyPr/>
                    <a:p>
                      <a:pPr algn="ctr" fontAlgn="ctr"/>
                      <a:r>
                        <a:rPr lang="zh-CN" altLang="en-US" sz="1800" b="0" i="0">
                          <a:solidFill>
                            <a:srgbClr val="000000"/>
                          </a:solidFill>
                          <a:latin typeface="宋体" panose="02010600030101010101" pitchFamily="2" charset="-122"/>
                          <a:ea typeface="宋体" panose="02010600030101010101" pitchFamily="2" charset="-122"/>
                        </a:rPr>
                        <a:t>议会制君主立宪制</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1800" b="0" i="0">
                          <a:solidFill>
                            <a:srgbClr val="000000"/>
                          </a:solidFill>
                          <a:latin typeface="宋体" panose="02010600030101010101" pitchFamily="2" charset="-122"/>
                          <a:ea typeface="宋体" panose="02010600030101010101" pitchFamily="2" charset="-122"/>
                        </a:rPr>
                        <a:t>总统共和制</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1800" b="0" i="0">
                          <a:solidFill>
                            <a:srgbClr val="000000"/>
                          </a:solidFill>
                          <a:latin typeface="宋体" panose="02010600030101010101" pitchFamily="2" charset="-122"/>
                          <a:ea typeface="宋体" panose="02010600030101010101" pitchFamily="2" charset="-122"/>
                        </a:rPr>
                        <a:t>议会制共和制</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98450">
                <a:tc gridSpan="2">
                  <a:txBody>
                    <a:bodyPr/>
                    <a:p>
                      <a:pPr algn="ctr" fontAlgn="ctr"/>
                      <a:r>
                        <a:rPr lang="zh-CN" altLang="en-US" sz="1800" b="1" i="0">
                          <a:solidFill>
                            <a:srgbClr val="000000"/>
                          </a:solidFill>
                          <a:latin typeface="宋体" panose="02010600030101010101" pitchFamily="2" charset="-122"/>
                          <a:ea typeface="宋体" panose="02010600030101010101" pitchFamily="2" charset="-122"/>
                        </a:rPr>
                        <a:t>确立方式</a:t>
                      </a:r>
                      <a:endParaRPr lang="zh-CN" altLang="en-US" sz="18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hMerge="1">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a:txBody>
                    <a:bodyPr/>
                    <a:p>
                      <a:pPr algn="ctr" fontAlgn="ctr"/>
                      <a:r>
                        <a:rPr lang="zh-CN" altLang="en-US" sz="1800" b="0" i="0">
                          <a:solidFill>
                            <a:srgbClr val="000000"/>
                          </a:solidFill>
                          <a:latin typeface="宋体" panose="02010600030101010101" pitchFamily="2" charset="-122"/>
                          <a:ea typeface="宋体" panose="02010600030101010101" pitchFamily="2" charset="-122"/>
                        </a:rPr>
                        <a:t>资产阶级革命</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1800" b="0" i="0">
                          <a:solidFill>
                            <a:srgbClr val="000000"/>
                          </a:solidFill>
                          <a:latin typeface="宋体" panose="02010600030101010101" pitchFamily="2" charset="-122"/>
                          <a:ea typeface="宋体" panose="02010600030101010101" pitchFamily="2" charset="-122"/>
                        </a:rPr>
                        <a:t>独立战争</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1800" b="0" i="0">
                          <a:solidFill>
                            <a:srgbClr val="000000"/>
                          </a:solidFill>
                          <a:latin typeface="宋体" panose="02010600030101010101" pitchFamily="2" charset="-122"/>
                          <a:ea typeface="宋体" panose="02010600030101010101" pitchFamily="2" charset="-122"/>
                        </a:rPr>
                        <a:t>—</a:t>
                      </a:r>
                      <a:endParaRPr lang="en-US" altLang="zh-CN"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300355">
                <a:tc gridSpan="2">
                  <a:txBody>
                    <a:bodyPr/>
                    <a:p>
                      <a:pPr algn="ctr" fontAlgn="ctr"/>
                      <a:r>
                        <a:rPr lang="zh-CN" altLang="en-US" sz="1800" b="1" i="0">
                          <a:solidFill>
                            <a:srgbClr val="000000"/>
                          </a:solidFill>
                          <a:latin typeface="宋体" panose="02010600030101010101" pitchFamily="2" charset="-122"/>
                          <a:ea typeface="宋体" panose="02010600030101010101" pitchFamily="2" charset="-122"/>
                        </a:rPr>
                        <a:t>相关文件</a:t>
                      </a:r>
                      <a:endParaRPr lang="zh-CN" altLang="en-US" sz="18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hMerge="1">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a:txBody>
                    <a:bodyPr/>
                    <a:p>
                      <a:pPr algn="ctr" fontAlgn="ctr"/>
                      <a:r>
                        <a:rPr lang="en-US" altLang="zh-CN" sz="1800" b="0" i="0">
                          <a:solidFill>
                            <a:srgbClr val="000000"/>
                          </a:solidFill>
                          <a:latin typeface="宋体" panose="02010600030101010101" pitchFamily="2" charset="-122"/>
                          <a:ea typeface="宋体" panose="02010600030101010101" pitchFamily="2" charset="-122"/>
                        </a:rPr>
                        <a:t>1689</a:t>
                      </a:r>
                      <a:r>
                        <a:rPr lang="zh-CN" altLang="en-US" sz="1800" b="0" i="0">
                          <a:solidFill>
                            <a:srgbClr val="000000"/>
                          </a:solidFill>
                          <a:latin typeface="宋体" panose="02010600030101010101" pitchFamily="2" charset="-122"/>
                          <a:ea typeface="宋体" panose="02010600030101010101" pitchFamily="2" charset="-122"/>
                        </a:rPr>
                        <a:t>年</a:t>
                      </a:r>
                      <a:r>
                        <a:rPr lang="en-US" altLang="zh-CN" sz="1800" b="0" i="0">
                          <a:solidFill>
                            <a:srgbClr val="000000"/>
                          </a:solidFill>
                          <a:latin typeface="宋体" panose="02010600030101010101" pitchFamily="2" charset="-122"/>
                          <a:ea typeface="宋体" panose="02010600030101010101" pitchFamily="2" charset="-122"/>
                        </a:rPr>
                        <a:t>《</a:t>
                      </a:r>
                      <a:r>
                        <a:rPr lang="zh-CN" altLang="en-US" sz="1800" b="0" i="0">
                          <a:solidFill>
                            <a:srgbClr val="000000"/>
                          </a:solidFill>
                          <a:latin typeface="宋体" panose="02010600030101010101" pitchFamily="2" charset="-122"/>
                          <a:ea typeface="宋体" panose="02010600030101010101" pitchFamily="2" charset="-122"/>
                        </a:rPr>
                        <a:t>权利法案</a:t>
                      </a:r>
                      <a:r>
                        <a:rPr lang="en-US" altLang="zh-CN" sz="1800" b="0" i="0">
                          <a:solidFill>
                            <a:srgbClr val="000000"/>
                          </a:solidFill>
                          <a:latin typeface="宋体" panose="02010600030101010101" pitchFamily="2" charset="-122"/>
                          <a:ea typeface="宋体" panose="02010600030101010101" pitchFamily="2" charset="-122"/>
                        </a:rPr>
                        <a:t>》</a:t>
                      </a:r>
                      <a:endParaRPr lang="en-US" altLang="zh-CN"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1800" b="0" i="0">
                          <a:solidFill>
                            <a:srgbClr val="000000"/>
                          </a:solidFill>
                          <a:latin typeface="宋体" panose="02010600030101010101" pitchFamily="2" charset="-122"/>
                          <a:ea typeface="宋体" panose="02010600030101010101" pitchFamily="2" charset="-122"/>
                        </a:rPr>
                        <a:t>1787</a:t>
                      </a:r>
                      <a:r>
                        <a:rPr lang="zh-CN" altLang="en-US" sz="1800" b="0" i="0">
                          <a:solidFill>
                            <a:srgbClr val="000000"/>
                          </a:solidFill>
                          <a:latin typeface="宋体" panose="02010600030101010101" pitchFamily="2" charset="-122"/>
                          <a:ea typeface="宋体" panose="02010600030101010101" pitchFamily="2" charset="-122"/>
                        </a:rPr>
                        <a:t>年宪法</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1800" b="0" i="0">
                          <a:solidFill>
                            <a:srgbClr val="000000"/>
                          </a:solidFill>
                          <a:latin typeface="宋体" panose="02010600030101010101" pitchFamily="2" charset="-122"/>
                          <a:ea typeface="宋体" panose="02010600030101010101" pitchFamily="2" charset="-122"/>
                        </a:rPr>
                        <a:t>1875</a:t>
                      </a:r>
                      <a:r>
                        <a:rPr lang="zh-CN" altLang="en-US" sz="1800" b="0" i="0">
                          <a:solidFill>
                            <a:srgbClr val="000000"/>
                          </a:solidFill>
                          <a:latin typeface="宋体" panose="02010600030101010101" pitchFamily="2" charset="-122"/>
                          <a:ea typeface="宋体" panose="02010600030101010101" pitchFamily="2" charset="-122"/>
                        </a:rPr>
                        <a:t>年宪法</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98450">
                <a:tc rowSpan="4">
                  <a:txBody>
                    <a:bodyPr/>
                    <a:p>
                      <a:pPr algn="ctr" fontAlgn="ctr"/>
                      <a:r>
                        <a:rPr lang="zh-CN" altLang="en-US" sz="1800" b="1" i="0">
                          <a:solidFill>
                            <a:srgbClr val="000000"/>
                          </a:solidFill>
                          <a:latin typeface="宋体" panose="02010600030101010101" pitchFamily="2" charset="-122"/>
                          <a:ea typeface="宋体" panose="02010600030101010101" pitchFamily="2" charset="-122"/>
                        </a:rPr>
                        <a:t>国家元首</a:t>
                      </a:r>
                      <a:endParaRPr lang="zh-CN" altLang="en-US" sz="18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ctr" fontAlgn="ctr"/>
                      <a:r>
                        <a:rPr lang="zh-CN" altLang="en-US" sz="1800" b="1" i="0">
                          <a:solidFill>
                            <a:srgbClr val="000000"/>
                          </a:solidFill>
                          <a:latin typeface="宋体" panose="02010600030101010101" pitchFamily="2" charset="-122"/>
                          <a:ea typeface="宋体" panose="02010600030101010101" pitchFamily="2" charset="-122"/>
                        </a:rPr>
                        <a:t>称谓</a:t>
                      </a:r>
                      <a:endParaRPr lang="zh-CN" altLang="en-US" sz="18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ctr" fontAlgn="ctr"/>
                      <a:r>
                        <a:rPr lang="zh-CN" altLang="en-US" sz="1800" b="0" i="0">
                          <a:solidFill>
                            <a:srgbClr val="000000"/>
                          </a:solidFill>
                          <a:latin typeface="宋体" panose="02010600030101010101" pitchFamily="2" charset="-122"/>
                          <a:ea typeface="宋体" panose="02010600030101010101" pitchFamily="2" charset="-122"/>
                        </a:rPr>
                        <a:t>国王</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1800" b="0" i="0">
                          <a:solidFill>
                            <a:srgbClr val="000000"/>
                          </a:solidFill>
                          <a:latin typeface="宋体" panose="02010600030101010101" pitchFamily="2" charset="-122"/>
                          <a:ea typeface="宋体" panose="02010600030101010101" pitchFamily="2" charset="-122"/>
                        </a:rPr>
                        <a:t>总统</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1800" b="0" i="0">
                          <a:solidFill>
                            <a:srgbClr val="000000"/>
                          </a:solidFill>
                          <a:latin typeface="宋体" panose="02010600030101010101" pitchFamily="2" charset="-122"/>
                          <a:ea typeface="宋体" panose="02010600030101010101" pitchFamily="2" charset="-122"/>
                        </a:rPr>
                        <a:t>总统</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9972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p>
                      <a:pPr algn="ctr" fontAlgn="ctr"/>
                      <a:r>
                        <a:rPr lang="zh-CN" altLang="en-US" sz="1800" b="1" i="0">
                          <a:solidFill>
                            <a:srgbClr val="000000"/>
                          </a:solidFill>
                          <a:latin typeface="宋体" panose="02010600030101010101" pitchFamily="2" charset="-122"/>
                          <a:ea typeface="宋体" panose="02010600030101010101" pitchFamily="2" charset="-122"/>
                        </a:rPr>
                        <a:t>产生方式</a:t>
                      </a:r>
                      <a:endParaRPr lang="zh-CN" altLang="en-US" sz="18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ctr" fontAlgn="ctr"/>
                      <a:r>
                        <a:rPr lang="zh-CN" altLang="en-US" sz="1800" b="0" i="0">
                          <a:solidFill>
                            <a:srgbClr val="000000"/>
                          </a:solidFill>
                          <a:latin typeface="宋体" panose="02010600030101010101" pitchFamily="2" charset="-122"/>
                          <a:ea typeface="宋体" panose="02010600030101010101" pitchFamily="2" charset="-122"/>
                        </a:rPr>
                        <a:t>世袭</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1800" b="0" i="0">
                          <a:solidFill>
                            <a:srgbClr val="000000"/>
                          </a:solidFill>
                          <a:latin typeface="宋体" panose="02010600030101010101" pitchFamily="2" charset="-122"/>
                          <a:ea typeface="宋体" panose="02010600030101010101" pitchFamily="2" charset="-122"/>
                        </a:rPr>
                        <a:t>民选</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1800" b="0" i="0">
                          <a:solidFill>
                            <a:srgbClr val="000000"/>
                          </a:solidFill>
                          <a:latin typeface="宋体" panose="02010600030101010101" pitchFamily="2" charset="-122"/>
                          <a:ea typeface="宋体" panose="02010600030101010101" pitchFamily="2" charset="-122"/>
                        </a:rPr>
                        <a:t>议会选举</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415925">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p>
                      <a:pPr algn="ctr" fontAlgn="ctr"/>
                      <a:r>
                        <a:rPr lang="zh-CN" altLang="en-US" sz="1800" b="1" i="0">
                          <a:solidFill>
                            <a:srgbClr val="000000"/>
                          </a:solidFill>
                          <a:latin typeface="宋体" panose="02010600030101010101" pitchFamily="2" charset="-122"/>
                          <a:ea typeface="宋体" panose="02010600030101010101" pitchFamily="2" charset="-122"/>
                        </a:rPr>
                        <a:t>任期</a:t>
                      </a:r>
                      <a:endParaRPr lang="zh-CN" altLang="en-US" sz="18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ctr" fontAlgn="ctr"/>
                      <a:r>
                        <a:rPr lang="zh-CN" altLang="en-US" sz="1800" b="0" i="0">
                          <a:solidFill>
                            <a:srgbClr val="000000"/>
                          </a:solidFill>
                          <a:latin typeface="宋体" panose="02010600030101010101" pitchFamily="2" charset="-122"/>
                          <a:ea typeface="宋体" panose="02010600030101010101" pitchFamily="2" charset="-122"/>
                        </a:rPr>
                        <a:t>终身</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1800" b="0" i="0">
                          <a:solidFill>
                            <a:srgbClr val="000000"/>
                          </a:solidFill>
                          <a:latin typeface="宋体" panose="02010600030101010101" pitchFamily="2" charset="-122"/>
                          <a:ea typeface="宋体" panose="02010600030101010101" pitchFamily="2" charset="-122"/>
                        </a:rPr>
                        <a:t>4</a:t>
                      </a:r>
                      <a:r>
                        <a:rPr lang="zh-CN" altLang="en-US" sz="1800" b="0" i="0">
                          <a:solidFill>
                            <a:srgbClr val="000000"/>
                          </a:solidFill>
                          <a:latin typeface="宋体" panose="02010600030101010101" pitchFamily="2" charset="-122"/>
                          <a:ea typeface="宋体" panose="02010600030101010101" pitchFamily="2" charset="-122"/>
                        </a:rPr>
                        <a:t>年一届，</a:t>
                      </a:r>
                      <a:r>
                        <a:rPr lang="zh-CN" altLang="en-US" sz="1800" b="0" i="0">
                          <a:solidFill>
                            <a:srgbClr val="000000"/>
                          </a:solidFill>
                          <a:latin typeface="宋体" panose="02010600030101010101" pitchFamily="2" charset="-122"/>
                          <a:ea typeface="宋体" panose="02010600030101010101" pitchFamily="2" charset="-122"/>
                        </a:rPr>
                        <a:t>连任不超过两届</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1800" b="0" i="0">
                          <a:solidFill>
                            <a:srgbClr val="000000"/>
                          </a:solidFill>
                          <a:latin typeface="宋体" panose="02010600030101010101" pitchFamily="2" charset="-122"/>
                          <a:ea typeface="宋体" panose="02010600030101010101" pitchFamily="2" charset="-122"/>
                        </a:rPr>
                        <a:t>任期</a:t>
                      </a:r>
                      <a:r>
                        <a:rPr lang="en-US" altLang="zh-CN" sz="1800" b="0" i="0">
                          <a:solidFill>
                            <a:srgbClr val="000000"/>
                          </a:solidFill>
                          <a:latin typeface="宋体" panose="02010600030101010101" pitchFamily="2" charset="-122"/>
                          <a:ea typeface="宋体" panose="02010600030101010101" pitchFamily="2" charset="-122"/>
                        </a:rPr>
                        <a:t>7</a:t>
                      </a:r>
                      <a:r>
                        <a:rPr lang="zh-CN" altLang="en-US" sz="1800" b="0" i="0">
                          <a:solidFill>
                            <a:srgbClr val="000000"/>
                          </a:solidFill>
                          <a:latin typeface="宋体" panose="02010600030101010101" pitchFamily="2" charset="-122"/>
                          <a:ea typeface="宋体" panose="02010600030101010101" pitchFamily="2" charset="-122"/>
                        </a:rPr>
                        <a:t>年</a:t>
                      </a:r>
                      <a:r>
                        <a:rPr lang="en-US" altLang="zh-CN" sz="1800" b="0" i="0">
                          <a:solidFill>
                            <a:srgbClr val="000000"/>
                          </a:solidFill>
                          <a:latin typeface="宋体" panose="02010600030101010101" pitchFamily="2" charset="-122"/>
                          <a:ea typeface="宋体" panose="02010600030101010101" pitchFamily="2" charset="-122"/>
                        </a:rPr>
                        <a:t>,</a:t>
                      </a:r>
                      <a:r>
                        <a:rPr lang="zh-CN" altLang="en-US" sz="1800" b="0" i="0">
                          <a:solidFill>
                            <a:srgbClr val="000000"/>
                          </a:solidFill>
                          <a:latin typeface="宋体" panose="02010600030101010101" pitchFamily="2" charset="-122"/>
                          <a:ea typeface="宋体" panose="02010600030101010101" pitchFamily="2" charset="-122"/>
                        </a:rPr>
                        <a:t>可无限连任</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417195">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p>
                      <a:pPr algn="ctr" fontAlgn="ctr"/>
                      <a:r>
                        <a:rPr lang="zh-CN" altLang="en-US" sz="1800" b="1" i="0">
                          <a:solidFill>
                            <a:srgbClr val="000000"/>
                          </a:solidFill>
                          <a:latin typeface="宋体" panose="02010600030101010101" pitchFamily="2" charset="-122"/>
                          <a:ea typeface="宋体" panose="02010600030101010101" pitchFamily="2" charset="-122"/>
                        </a:rPr>
                        <a:t>权力</a:t>
                      </a:r>
                      <a:endParaRPr lang="zh-CN" altLang="en-US" sz="18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ctr" fontAlgn="ctr"/>
                      <a:r>
                        <a:rPr lang="zh-CN" altLang="en-US" sz="1800" b="0" i="0">
                          <a:solidFill>
                            <a:srgbClr val="000000"/>
                          </a:solidFill>
                          <a:latin typeface="宋体" panose="02010600030101010101" pitchFamily="2" charset="-122"/>
                          <a:ea typeface="宋体" panose="02010600030101010101" pitchFamily="2" charset="-122"/>
                        </a:rPr>
                        <a:t>统而不治</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1800" b="0" i="0">
                          <a:solidFill>
                            <a:srgbClr val="000000"/>
                          </a:solidFill>
                          <a:latin typeface="宋体" panose="02010600030101010101" pitchFamily="2" charset="-122"/>
                          <a:ea typeface="宋体" panose="02010600030101010101" pitchFamily="2" charset="-122"/>
                        </a:rPr>
                        <a:t>行政权、军队统帅权</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1800" b="0" i="0">
                          <a:solidFill>
                            <a:srgbClr val="000000"/>
                          </a:solidFill>
                          <a:latin typeface="宋体" panose="02010600030101010101" pitchFamily="2" charset="-122"/>
                          <a:ea typeface="宋体" panose="02010600030101010101" pitchFamily="2" charset="-122"/>
                        </a:rPr>
                        <a:t>行政权、军队统帅权</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99720">
                <a:tc rowSpan="3">
                  <a:txBody>
                    <a:bodyPr/>
                    <a:p>
                      <a:pPr algn="ctr" fontAlgn="ctr"/>
                      <a:r>
                        <a:rPr lang="zh-CN" altLang="en-US" sz="1800" b="1" i="0">
                          <a:solidFill>
                            <a:srgbClr val="000000"/>
                          </a:solidFill>
                          <a:latin typeface="宋体" panose="02010600030101010101" pitchFamily="2" charset="-122"/>
                          <a:ea typeface="宋体" panose="02010600030101010101" pitchFamily="2" charset="-122"/>
                        </a:rPr>
                        <a:t>政府</a:t>
                      </a:r>
                      <a:endParaRPr lang="zh-CN" altLang="en-US" sz="18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ctr" fontAlgn="ctr"/>
                      <a:r>
                        <a:rPr lang="zh-CN" altLang="en-US" sz="1800" b="1" i="0">
                          <a:solidFill>
                            <a:srgbClr val="000000"/>
                          </a:solidFill>
                          <a:latin typeface="宋体" panose="02010600030101010101" pitchFamily="2" charset="-122"/>
                          <a:ea typeface="宋体" panose="02010600030101010101" pitchFamily="2" charset="-122"/>
                        </a:rPr>
                        <a:t>首脑</a:t>
                      </a:r>
                      <a:endParaRPr lang="zh-CN" altLang="en-US" sz="18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ctr" fontAlgn="ctr"/>
                      <a:r>
                        <a:rPr lang="zh-CN" altLang="en-US" sz="1800" b="0" i="0">
                          <a:solidFill>
                            <a:srgbClr val="000000"/>
                          </a:solidFill>
                          <a:latin typeface="宋体" panose="02010600030101010101" pitchFamily="2" charset="-122"/>
                          <a:ea typeface="宋体" panose="02010600030101010101" pitchFamily="2" charset="-122"/>
                        </a:rPr>
                        <a:t>首相</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1800" b="0" i="0">
                          <a:solidFill>
                            <a:srgbClr val="000000"/>
                          </a:solidFill>
                          <a:latin typeface="宋体" panose="02010600030101010101" pitchFamily="2" charset="-122"/>
                          <a:ea typeface="宋体" panose="02010600030101010101" pitchFamily="2" charset="-122"/>
                        </a:rPr>
                        <a:t>总统</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1800" b="0" i="0">
                          <a:solidFill>
                            <a:srgbClr val="000000"/>
                          </a:solidFill>
                          <a:latin typeface="宋体" panose="02010600030101010101" pitchFamily="2" charset="-122"/>
                          <a:ea typeface="宋体" panose="02010600030101010101" pitchFamily="2" charset="-122"/>
                        </a:rPr>
                        <a:t>总理</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99085">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p>
                      <a:pPr algn="ctr" fontAlgn="ctr"/>
                      <a:r>
                        <a:rPr lang="zh-CN" altLang="en-US" sz="1800" b="1" i="0">
                          <a:solidFill>
                            <a:srgbClr val="000000"/>
                          </a:solidFill>
                          <a:latin typeface="宋体" panose="02010600030101010101" pitchFamily="2" charset="-122"/>
                          <a:ea typeface="宋体" panose="02010600030101010101" pitchFamily="2" charset="-122"/>
                        </a:rPr>
                        <a:t>产生方式</a:t>
                      </a:r>
                      <a:endParaRPr lang="zh-CN" altLang="en-US" sz="18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ctr" fontAlgn="ctr"/>
                      <a:r>
                        <a:rPr lang="zh-CN" altLang="en-US" sz="1800" b="0" i="0">
                          <a:solidFill>
                            <a:srgbClr val="000000"/>
                          </a:solidFill>
                          <a:latin typeface="宋体" panose="02010600030101010101" pitchFamily="2" charset="-122"/>
                          <a:ea typeface="宋体" panose="02010600030101010101" pitchFamily="2" charset="-122"/>
                        </a:rPr>
                        <a:t>议会选举</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1800" b="0" i="0">
                          <a:solidFill>
                            <a:srgbClr val="000000"/>
                          </a:solidFill>
                          <a:latin typeface="宋体" panose="02010600030101010101" pitchFamily="2" charset="-122"/>
                          <a:ea typeface="宋体" panose="02010600030101010101" pitchFamily="2" charset="-122"/>
                        </a:rPr>
                        <a:t>总统任命</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1800" b="0" i="0">
                          <a:solidFill>
                            <a:srgbClr val="000000"/>
                          </a:solidFill>
                          <a:latin typeface="宋体" panose="02010600030101010101" pitchFamily="2" charset="-122"/>
                          <a:ea typeface="宋体" panose="02010600030101010101" pitchFamily="2" charset="-122"/>
                        </a:rPr>
                        <a:t>总统任命</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99085">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p>
                      <a:pPr algn="ctr" fontAlgn="ctr"/>
                      <a:r>
                        <a:rPr lang="zh-CN" altLang="en-US" sz="1800" b="1" i="0">
                          <a:solidFill>
                            <a:srgbClr val="000000"/>
                          </a:solidFill>
                          <a:latin typeface="宋体" panose="02010600030101010101" pitchFamily="2" charset="-122"/>
                          <a:ea typeface="宋体" panose="02010600030101010101" pitchFamily="2" charset="-122"/>
                        </a:rPr>
                        <a:t>与议会关系</a:t>
                      </a:r>
                      <a:endParaRPr lang="zh-CN" altLang="en-US" sz="18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ctr" fontAlgn="ctr"/>
                      <a:r>
                        <a:rPr lang="zh-CN" altLang="en-US" sz="1800" b="0" i="0">
                          <a:solidFill>
                            <a:srgbClr val="000000"/>
                          </a:solidFill>
                          <a:latin typeface="宋体" panose="02010600030101010101" pitchFamily="2" charset="-122"/>
                          <a:ea typeface="宋体" panose="02010600030101010101" pitchFamily="2" charset="-122"/>
                        </a:rPr>
                        <a:t>对议会负责</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1800" b="0" i="0">
                          <a:solidFill>
                            <a:srgbClr val="000000"/>
                          </a:solidFill>
                          <a:latin typeface="宋体" panose="02010600030101010101" pitchFamily="2" charset="-122"/>
                          <a:ea typeface="宋体" panose="02010600030101010101" pitchFamily="2" charset="-122"/>
                        </a:rPr>
                        <a:t>相对独立、分权制衡</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1800" b="0" i="0">
                          <a:solidFill>
                            <a:srgbClr val="000000"/>
                          </a:solidFill>
                          <a:latin typeface="宋体" panose="02010600030101010101" pitchFamily="2" charset="-122"/>
                          <a:ea typeface="宋体" panose="02010600030101010101" pitchFamily="2" charset="-122"/>
                        </a:rPr>
                        <a:t>对议会负责</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99720">
                <a:tc rowSpan="2">
                  <a:txBody>
                    <a:bodyPr/>
                    <a:p>
                      <a:pPr algn="ctr" fontAlgn="ctr"/>
                      <a:r>
                        <a:rPr lang="zh-CN" altLang="en-US" sz="1800" b="1" i="0">
                          <a:solidFill>
                            <a:srgbClr val="000000"/>
                          </a:solidFill>
                          <a:latin typeface="宋体" panose="02010600030101010101" pitchFamily="2" charset="-122"/>
                          <a:ea typeface="宋体" panose="02010600030101010101" pitchFamily="2" charset="-122"/>
                        </a:rPr>
                        <a:t>议会</a:t>
                      </a:r>
                      <a:endParaRPr lang="zh-CN" altLang="en-US" sz="18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ctr" fontAlgn="ctr"/>
                      <a:r>
                        <a:rPr lang="zh-CN" altLang="en-US" sz="1800" b="1" i="0">
                          <a:solidFill>
                            <a:srgbClr val="000000"/>
                          </a:solidFill>
                          <a:latin typeface="宋体" panose="02010600030101010101" pitchFamily="2" charset="-122"/>
                          <a:ea typeface="宋体" panose="02010600030101010101" pitchFamily="2" charset="-122"/>
                        </a:rPr>
                        <a:t>组成</a:t>
                      </a:r>
                      <a:endParaRPr lang="zh-CN" altLang="en-US" sz="18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ctr" fontAlgn="ctr"/>
                      <a:r>
                        <a:rPr lang="zh-CN" altLang="en-US" sz="1800" b="0" i="0">
                          <a:solidFill>
                            <a:srgbClr val="000000"/>
                          </a:solidFill>
                          <a:latin typeface="宋体" panose="02010600030101010101" pitchFamily="2" charset="-122"/>
                          <a:ea typeface="宋体" panose="02010600030101010101" pitchFamily="2" charset="-122"/>
                        </a:rPr>
                        <a:t>上、下两院</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1800" b="0" i="0">
                          <a:solidFill>
                            <a:srgbClr val="000000"/>
                          </a:solidFill>
                          <a:latin typeface="宋体" panose="02010600030101010101" pitchFamily="2" charset="-122"/>
                          <a:ea typeface="宋体" panose="02010600030101010101" pitchFamily="2" charset="-122"/>
                        </a:rPr>
                        <a:t>参、众两院</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1800" b="0" i="0">
                          <a:solidFill>
                            <a:srgbClr val="000000"/>
                          </a:solidFill>
                          <a:latin typeface="宋体" panose="02010600030101010101" pitchFamily="2" charset="-122"/>
                          <a:ea typeface="宋体" panose="02010600030101010101" pitchFamily="2" charset="-122"/>
                        </a:rPr>
                        <a:t>参、众两院</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832485">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p>
                      <a:pPr algn="ctr" fontAlgn="ctr"/>
                      <a:r>
                        <a:rPr lang="zh-CN" altLang="en-US" sz="1800" b="1" i="0">
                          <a:solidFill>
                            <a:srgbClr val="000000"/>
                          </a:solidFill>
                          <a:latin typeface="宋体" panose="02010600030101010101" pitchFamily="2" charset="-122"/>
                          <a:ea typeface="宋体" panose="02010600030101010101" pitchFamily="2" charset="-122"/>
                        </a:rPr>
                        <a:t>产生方式</a:t>
                      </a:r>
                      <a:endParaRPr lang="zh-CN" altLang="en-US" sz="18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l" fontAlgn="ctr"/>
                      <a:r>
                        <a:rPr lang="zh-CN" altLang="en-US" sz="1800" b="0" i="0">
                          <a:solidFill>
                            <a:srgbClr val="000000"/>
                          </a:solidFill>
                          <a:latin typeface="宋体" panose="02010600030101010101" pitchFamily="2" charset="-122"/>
                          <a:ea typeface="宋体" panose="02010600030101010101" pitchFamily="2" charset="-122"/>
                        </a:rPr>
                        <a:t>上议院由贵族组成，</a:t>
                      </a:r>
                      <a:r>
                        <a:rPr lang="zh-CN" altLang="en-US" sz="1800" b="0" i="0">
                          <a:solidFill>
                            <a:srgbClr val="000000"/>
                          </a:solidFill>
                          <a:latin typeface="宋体" panose="02010600030101010101" pitchFamily="2" charset="-122"/>
                          <a:ea typeface="宋体" panose="02010600030101010101" pitchFamily="2" charset="-122"/>
                        </a:rPr>
                        <a:t>下议院由选举产生</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1800" b="0" i="0">
                          <a:solidFill>
                            <a:srgbClr val="000000"/>
                          </a:solidFill>
                          <a:latin typeface="宋体" panose="02010600030101010101" pitchFamily="2" charset="-122"/>
                          <a:ea typeface="宋体" panose="02010600030101010101" pitchFamily="2" charset="-122"/>
                        </a:rPr>
                        <a:t>参议院议员由各州议会选出，每州</a:t>
                      </a:r>
                      <a:r>
                        <a:rPr lang="en-US" altLang="zh-CN" sz="1800" b="0" i="0">
                          <a:solidFill>
                            <a:srgbClr val="000000"/>
                          </a:solidFill>
                          <a:latin typeface="宋体" panose="02010600030101010101" pitchFamily="2" charset="-122"/>
                          <a:ea typeface="宋体" panose="02010600030101010101" pitchFamily="2" charset="-122"/>
                        </a:rPr>
                        <a:t>2</a:t>
                      </a:r>
                      <a:r>
                        <a:rPr lang="zh-CN" altLang="en-US" sz="1800" b="0" i="0">
                          <a:solidFill>
                            <a:srgbClr val="000000"/>
                          </a:solidFill>
                          <a:latin typeface="宋体" panose="02010600030101010101" pitchFamily="2" charset="-122"/>
                          <a:ea typeface="宋体" panose="02010600030101010101" pitchFamily="2" charset="-122"/>
                        </a:rPr>
                        <a:t>名；</a:t>
                      </a:r>
                      <a:r>
                        <a:rPr lang="zh-CN" altLang="en-US" sz="1800" b="0" i="0">
                          <a:solidFill>
                            <a:srgbClr val="000000"/>
                          </a:solidFill>
                          <a:latin typeface="宋体" panose="02010600030101010101" pitchFamily="2" charset="-122"/>
                          <a:ea typeface="宋体" panose="02010600030101010101" pitchFamily="2" charset="-122"/>
                        </a:rPr>
                        <a:t>众议院议员由各州按人口比例选举</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1800" b="0" i="0">
                          <a:solidFill>
                            <a:srgbClr val="000000"/>
                          </a:solidFill>
                          <a:latin typeface="宋体" panose="02010600030101010101" pitchFamily="2" charset="-122"/>
                          <a:ea typeface="宋体" panose="02010600030101010101" pitchFamily="2" charset="-122"/>
                        </a:rPr>
                        <a:t>参议院由间接选举产生，</a:t>
                      </a:r>
                      <a:r>
                        <a:rPr lang="zh-CN" altLang="en-US" sz="1800" b="0" i="0">
                          <a:solidFill>
                            <a:srgbClr val="000000"/>
                          </a:solidFill>
                          <a:latin typeface="宋体" panose="02010600030101010101" pitchFamily="2" charset="-122"/>
                          <a:ea typeface="宋体" panose="02010600030101010101" pitchFamily="2" charset="-122"/>
                        </a:rPr>
                        <a:t>众议院由普选产生</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99085">
                <a:tc gridSpan="2">
                  <a:txBody>
                    <a:bodyPr/>
                    <a:p>
                      <a:pPr algn="ctr" fontAlgn="ctr"/>
                      <a:r>
                        <a:rPr lang="zh-CN" altLang="en-US" sz="1800" b="1" i="0">
                          <a:solidFill>
                            <a:srgbClr val="000000"/>
                          </a:solidFill>
                          <a:latin typeface="宋体" panose="02010600030101010101" pitchFamily="2" charset="-122"/>
                          <a:ea typeface="宋体" panose="02010600030101010101" pitchFamily="2" charset="-122"/>
                        </a:rPr>
                        <a:t>权力中心</a:t>
                      </a:r>
                      <a:endParaRPr lang="zh-CN" altLang="en-US" sz="18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hMerge="1">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a:txBody>
                    <a:bodyPr/>
                    <a:p>
                      <a:pPr algn="ctr" fontAlgn="ctr"/>
                      <a:r>
                        <a:rPr lang="zh-CN" altLang="en-US" sz="1800" b="0" i="0">
                          <a:solidFill>
                            <a:srgbClr val="000000"/>
                          </a:solidFill>
                          <a:latin typeface="宋体" panose="02010600030101010101" pitchFamily="2" charset="-122"/>
                          <a:ea typeface="宋体" panose="02010600030101010101" pitchFamily="2" charset="-122"/>
                        </a:rPr>
                        <a:t>议会</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1800" b="0" i="0">
                          <a:solidFill>
                            <a:srgbClr val="000000"/>
                          </a:solidFill>
                          <a:latin typeface="宋体" panose="02010600030101010101" pitchFamily="2" charset="-122"/>
                          <a:ea typeface="宋体" panose="02010600030101010101" pitchFamily="2" charset="-122"/>
                        </a:rPr>
                        <a:t>总统</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1800" b="0" i="0">
                          <a:solidFill>
                            <a:srgbClr val="000000"/>
                          </a:solidFill>
                          <a:latin typeface="宋体" panose="02010600030101010101" pitchFamily="2" charset="-122"/>
                          <a:ea typeface="宋体" panose="02010600030101010101" pitchFamily="2" charset="-122"/>
                        </a:rPr>
                        <a:t>议会</a:t>
                      </a:r>
                      <a:endParaRPr lang="zh-CN" altLang="en-US" sz="18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bl>
          </a:graphicData>
        </a:graphic>
      </p:graphicFrame>
    </p:spTree>
  </p:cSld>
  <p:clrMapOvr>
    <a:masterClrMapping/>
  </p:clrMapOvr>
  <p:transition spd="med">
    <p:pull/>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71550" y="28448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、资本主义的扩展</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379845" y="33718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32130" y="929640"/>
            <a:ext cx="11003280" cy="559816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a:t>
            </a:r>
            <a:r>
              <a:rPr lang="zh-CN" altLang="en-US" sz="2800" b="1">
                <a:latin typeface="宋体" panose="02010600030101010101" pitchFamily="2" charset="-122"/>
                <a:ea typeface="宋体" panose="02010600030101010101" pitchFamily="2" charset="-122"/>
                <a:cs typeface="宋体" panose="02010600030101010101" pitchFamily="2" charset="-122"/>
              </a:rPr>
              <a:t>俄国资本主义改革</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1861</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面临空前危机的俄国沙皇政府进行废除农奴制改革以及其他改革</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使俄国走上资本主义发展道路</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但没有直接触及沙皇专制制度</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保留了大量农奴制残余。</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美国内战</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美国南北双方在关税、西部领土建州等问题上矛盾重重</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奴隶制问题导致内战发生</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联邦政府的胜利维护了美国的国家统一</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基本解决了农民的土地问题</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法律上承认了黑人的公民权利</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为此后美国的发展和迅速崛起奠定了基础</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但黑人仍备受歧视。</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3.</a:t>
            </a:r>
            <a:r>
              <a:rPr lang="zh-CN" altLang="en-US" sz="2800" b="1">
                <a:latin typeface="宋体" panose="02010600030101010101" pitchFamily="2" charset="-122"/>
                <a:ea typeface="宋体" panose="02010600030101010101" pitchFamily="2" charset="-122"/>
                <a:cs typeface="宋体" panose="02010600030101010101" pitchFamily="2" charset="-122"/>
              </a:rPr>
              <a:t>意大利统一</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1870</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实现了国家统一</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实行君主立宪制。</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402590"/>
            <a:ext cx="10594975" cy="612521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4.</a:t>
            </a:r>
            <a:r>
              <a:rPr lang="zh-CN" altLang="en-US" sz="2800" b="1">
                <a:latin typeface="宋体" panose="02010600030101010101" pitchFamily="2" charset="-122"/>
                <a:ea typeface="宋体" panose="02010600030101010101" pitchFamily="2" charset="-122"/>
                <a:cs typeface="宋体" panose="02010600030101010101" pitchFamily="2" charset="-122"/>
              </a:rPr>
              <a:t>德意志帝国建立</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1871</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成立了德意志帝国</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实行君主立宪制。</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5.</a:t>
            </a:r>
            <a:r>
              <a:rPr lang="zh-CN" altLang="en-US" sz="2800" b="1">
                <a:latin typeface="宋体" panose="02010600030101010101" pitchFamily="2" charset="-122"/>
                <a:ea typeface="宋体" panose="02010600030101010101" pitchFamily="2" charset="-122"/>
                <a:cs typeface="宋体" panose="02010600030101010101" pitchFamily="2" charset="-122"/>
              </a:rPr>
              <a:t>日本明治维新</a:t>
            </a:r>
            <a:r>
              <a:rPr lang="en-US" altLang="zh-CN" sz="2800" b="1">
                <a:latin typeface="宋体" panose="02010600030101010101" pitchFamily="2" charset="-122"/>
                <a:ea typeface="宋体" panose="02010600030101010101" pitchFamily="2" charset="-122"/>
                <a:cs typeface="宋体" panose="02010600030101010101" pitchFamily="2" charset="-122"/>
              </a:rPr>
              <a:t>（1868</a:t>
            </a:r>
            <a:r>
              <a:rPr lang="zh-CN" altLang="en-US" sz="2800" b="1">
                <a:latin typeface="宋体" panose="02010600030101010101" pitchFamily="2" charset="-122"/>
                <a:ea typeface="宋体" panose="02010600030101010101" pitchFamily="2" charset="-122"/>
                <a:cs typeface="宋体" panose="02010600030101010101" pitchFamily="2" charset="-122"/>
              </a:rPr>
              <a:t>年</a:t>
            </a:r>
            <a:r>
              <a:rPr lang="en-US" altLang="zh-CN" sz="2800" b="1">
                <a:latin typeface="宋体" panose="02010600030101010101" pitchFamily="2" charset="-122"/>
                <a:ea typeface="宋体" panose="02010600030101010101" pitchFamily="2" charset="-122"/>
                <a:cs typeface="宋体" panose="02010600030101010101" pitchFamily="2" charset="-122"/>
              </a:rPr>
              <a:t>）</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内容</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建立统一的中央集权</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废除封建等级制度</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推行</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富国强兵</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殖产兴业</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文明开化</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三大政策</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③</a:t>
            </a:r>
            <a:r>
              <a:rPr lang="zh-CN" altLang="en-US" sz="2400">
                <a:latin typeface="宋体" panose="02010600030101010101" pitchFamily="2" charset="-122"/>
                <a:ea typeface="宋体" panose="02010600030101010101" pitchFamily="2" charset="-122"/>
                <a:cs typeface="宋体" panose="02010600030101010101" pitchFamily="2" charset="-122"/>
              </a:rPr>
              <a:t>制定宪法</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肯定了天皇神圣不可侵犯和统揽一切的地位</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议会、内阁、军部相互牵制。</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影响</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明治维新保留了大量封建势力</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成为军国主义的社会基础</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日本很快开始对外侵略扩张。</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6.</a:t>
            </a:r>
            <a:r>
              <a:rPr lang="zh-CN" altLang="en-US" sz="2800" b="1">
                <a:latin typeface="宋体" panose="02010600030101010101" pitchFamily="2" charset="-122"/>
                <a:ea typeface="宋体" panose="02010600030101010101" pitchFamily="2" charset="-122"/>
                <a:cs typeface="宋体" panose="02010600030101010101" pitchFamily="2" charset="-122"/>
              </a:rPr>
              <a:t>认识</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与封建制度比较</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资本主义制度是巨大的历史进步</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但是</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资本主义制度仍然是一种剥削制度</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资本主义列强大肆推行殖民扩张政策</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把亚非拉广大地区变成殖民地或半殖民地</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进行压榨和掠夺。</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689610" y="884555"/>
            <a:ext cx="10843895" cy="4540885"/>
          </a:xfrm>
          <a:prstGeom prst="rect">
            <a:avLst/>
          </a:prstGeom>
          <a:noFill/>
        </p:spPr>
        <p:txBody>
          <a:bodyPr wrap="square" rtlCol="0">
            <a:noAutofit/>
          </a:bodyPr>
          <a:p>
            <a:pPr algn="ctr">
              <a:lnSpc>
                <a:spcPct val="150000"/>
              </a:lnSpc>
              <a:buClrTx/>
              <a:buSzTx/>
              <a:buNone/>
            </a:pPr>
            <a:r>
              <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第五单元    </a:t>
            </a:r>
            <a:endPar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工业革命与马克思主义的诞生</a:t>
            </a:r>
            <a:endPar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5400" b="1">
                <a:latin typeface="微软雅黑" panose="020B0503020204020204" charset="-122"/>
                <a:ea typeface="微软雅黑" panose="020B0503020204020204" charset="-122"/>
                <a:cs typeface="微软雅黑" panose="020B0503020204020204" charset="-122"/>
                <a:sym typeface="+mn-ea"/>
              </a:rPr>
              <a:t>【知识梳理】</a:t>
            </a:r>
            <a:endParaRPr lang="zh-CN" altLang="en-US" sz="5400" b="1">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endParaRPr lang="zh-CN" altLang="en-US" sz="5400" b="1">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34" name="文本框 33"/>
          <p:cNvSpPr txBox="1"/>
          <p:nvPr/>
        </p:nvSpPr>
        <p:spPr>
          <a:xfrm>
            <a:off x="820420" y="1367155"/>
            <a:ext cx="10606405" cy="2861310"/>
          </a:xfrm>
          <a:prstGeom prst="rect">
            <a:avLst/>
          </a:prstGeom>
          <a:noFill/>
        </p:spPr>
        <p:txBody>
          <a:bodyPr wrap="square" rtlCol="0">
            <a:spAutoFit/>
          </a:bodyPr>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第10课    </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影响世界的工业革命</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148080" y="304165"/>
            <a:ext cx="7332980" cy="583565"/>
          </a:xfrm>
          <a:prstGeom prst="rect">
            <a:avLst/>
          </a:prstGeom>
          <a:noFill/>
        </p:spPr>
        <p:txBody>
          <a:bodyPr wrap="square" rtlCol="0">
            <a:spAutoFit/>
          </a:bodyPr>
          <a:lstStyle/>
          <a:p>
            <a:pPr algn="just"/>
            <a:r>
              <a:rPr lang="en-US" altLang="zh-CN"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、工业革命的背景</a:t>
            </a:r>
            <a:endPar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536690" y="40576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51510" y="939800"/>
            <a:ext cx="10883900" cy="5588000"/>
          </a:xfrm>
          <a:prstGeom prst="rect">
            <a:avLst/>
          </a:prstGeom>
          <a:noFill/>
        </p:spPr>
        <p:txBody>
          <a:bodyPr wrap="square" rtlCol="0">
            <a:noAutofit/>
          </a:bodyPr>
          <a:p>
            <a:pPr indent="457200" algn="just" fontAlgn="auto">
              <a:lnSpc>
                <a:spcPct val="10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a:t>
            </a:r>
            <a:r>
              <a:rPr lang="zh-CN" altLang="en-US" sz="2800" b="1">
                <a:latin typeface="宋体" panose="02010600030101010101" pitchFamily="2" charset="-122"/>
                <a:ea typeface="宋体" panose="02010600030101010101" pitchFamily="2" charset="-122"/>
                <a:cs typeface="宋体" panose="02010600030101010101" pitchFamily="2" charset="-122"/>
              </a:rPr>
              <a:t>政治</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0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英国</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光荣革命</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后</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国内政局稳定</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政府积极鼓励经济发展。</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0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经济</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0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英国农业资本主义发展迅速</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为工业发展提供了充裕的农产品、自由劳动力和国内市场</a:t>
            </a:r>
            <a:r>
              <a:rPr lang="en-US" altLang="zh-CN" sz="2400">
                <a:latin typeface="宋体" panose="02010600030101010101" pitchFamily="2" charset="-122"/>
                <a:ea typeface="宋体" panose="02010600030101010101" pitchFamily="2" charset="-122"/>
                <a:cs typeface="宋体" panose="02010600030101010101" pitchFamily="2" charset="-122"/>
              </a:rPr>
              <a:t>。</a:t>
            </a:r>
            <a:endParaRPr lang="en-US" altLang="zh-CN"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0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3.</a:t>
            </a:r>
            <a:r>
              <a:rPr lang="zh-CN" altLang="en-US" sz="2800" b="1">
                <a:latin typeface="宋体" panose="02010600030101010101" pitchFamily="2" charset="-122"/>
                <a:ea typeface="宋体" panose="02010600030101010101" pitchFamily="2" charset="-122"/>
                <a:cs typeface="宋体" panose="02010600030101010101" pitchFamily="2" charset="-122"/>
              </a:rPr>
              <a:t>资本</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0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英国通过殖民扩张</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促进了资本原始积累</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获得了大量廉价的原材料和广阔的海外市场。</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0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4.</a:t>
            </a:r>
            <a:r>
              <a:rPr lang="zh-CN" altLang="en-US" sz="2800" b="1">
                <a:latin typeface="宋体" panose="02010600030101010101" pitchFamily="2" charset="-122"/>
                <a:ea typeface="宋体" panose="02010600030101010101" pitchFamily="2" charset="-122"/>
                <a:cs typeface="宋体" panose="02010600030101010101" pitchFamily="2" charset="-122"/>
              </a:rPr>
              <a:t>技术</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00000"/>
              </a:lnSpc>
              <a:spcBef>
                <a:spcPts val="0"/>
              </a:spcBef>
              <a:spcAft>
                <a:spcPts val="0"/>
              </a:spcAft>
            </a:pPr>
            <a:r>
              <a:rPr lang="en-US" altLang="en-US" sz="2400">
                <a:latin typeface="宋体" panose="02010600030101010101" pitchFamily="2" charset="-122"/>
                <a:ea typeface="宋体" panose="02010600030101010101" pitchFamily="2" charset="-122"/>
                <a:cs typeface="宋体" panose="02010600030101010101" pitchFamily="2" charset="-122"/>
              </a:rPr>
              <a:t> ①</a:t>
            </a:r>
            <a:r>
              <a:rPr lang="zh-CN" altLang="en-US" sz="2400">
                <a:latin typeface="宋体" panose="02010600030101010101" pitchFamily="2" charset="-122"/>
                <a:ea typeface="宋体" panose="02010600030101010101" pitchFamily="2" charset="-122"/>
                <a:cs typeface="宋体" panose="02010600030101010101" pitchFamily="2" charset="-122"/>
              </a:rPr>
              <a:t>工人的生产技术日益纯熟</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为技术改革和机器发明提供了条件</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生产技</a:t>
            </a:r>
            <a:r>
              <a:rPr lang="zh-CN" altLang="en-US" sz="2800">
                <a:latin typeface="宋体" panose="02010600030101010101" pitchFamily="2" charset="-122"/>
                <a:ea typeface="宋体" panose="02010600030101010101" pitchFamily="2" charset="-122"/>
                <a:cs typeface="宋体" panose="02010600030101010101" pitchFamily="2" charset="-122"/>
              </a:rPr>
              <a:t>术进步为</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工业革命奠定了基础。</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0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5.</a:t>
            </a:r>
            <a:r>
              <a:rPr lang="zh-CN" altLang="en-US" sz="2800" b="1">
                <a:latin typeface="宋体" panose="02010600030101010101" pitchFamily="2" charset="-122"/>
                <a:ea typeface="宋体" panose="02010600030101010101" pitchFamily="2" charset="-122"/>
                <a:cs typeface="宋体" panose="02010600030101010101" pitchFamily="2" charset="-122"/>
              </a:rPr>
              <a:t>市场</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0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随着国内外市场的扩大和需求的增长</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手工生产的产品已不能满足需要</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提高生产力成为当务之急。</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51230" y="59817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、工业革命的进程</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5693410" y="49911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12115" y="1243330"/>
            <a:ext cx="11251565" cy="465709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a:t>
            </a:r>
            <a:r>
              <a:rPr lang="zh-CN" altLang="en-US" sz="2800" b="1">
                <a:latin typeface="宋体" panose="02010600030101010101" pitchFamily="2" charset="-122"/>
                <a:ea typeface="宋体" panose="02010600030101010101" pitchFamily="2" charset="-122"/>
                <a:cs typeface="宋体" panose="02010600030101010101" pitchFamily="2" charset="-122"/>
              </a:rPr>
              <a:t>第一次工业革命</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成果</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纺织领域</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飞梭</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、珍妮纺纱机、水力纺纱机、骡机、水力织布机等</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棉纺织业基本实现了机械化生产</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管理模式</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1771</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阿克莱特在曼彻斯特开办了第一家水力纺纱厂</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成为近代工厂的开端</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采用机器生产的工厂逐渐取代了手工工场</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③</a:t>
            </a:r>
            <a:r>
              <a:rPr lang="zh-CN" altLang="en-US" sz="2400">
                <a:latin typeface="宋体" panose="02010600030101010101" pitchFamily="2" charset="-122"/>
                <a:ea typeface="宋体" panose="02010600030101010101" pitchFamily="2" charset="-122"/>
                <a:cs typeface="宋体" panose="02010600030101010101" pitchFamily="2" charset="-122"/>
              </a:rPr>
              <a:t>动力方面。瓦特改良了蒸汽机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解决了生产动力受自然条件限制的问题</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19</a:t>
            </a:r>
            <a:r>
              <a:rPr lang="zh-CN" altLang="en-US" sz="2400">
                <a:latin typeface="宋体" panose="02010600030101010101" pitchFamily="2" charset="-122"/>
                <a:ea typeface="宋体" panose="02010600030101010101" pitchFamily="2" charset="-122"/>
                <a:cs typeface="宋体" panose="02010600030101010101" pitchFamily="2" charset="-122"/>
              </a:rPr>
              <a:t>世纪初</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汽船、火车先后问世</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从此</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人类进入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蒸汽时代</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④</a:t>
            </a:r>
            <a:r>
              <a:rPr lang="zh-CN" altLang="en-US" sz="2400">
                <a:latin typeface="宋体" panose="02010600030101010101" pitchFamily="2" charset="-122"/>
                <a:ea typeface="宋体" panose="02010600030101010101" pitchFamily="2" charset="-122"/>
                <a:cs typeface="宋体" panose="02010600030101010101" pitchFamily="2" charset="-122"/>
              </a:rPr>
              <a:t>机械制造方面</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19</a:t>
            </a:r>
            <a:r>
              <a:rPr lang="zh-CN" altLang="en-US" sz="2400">
                <a:latin typeface="宋体" panose="02010600030101010101" pitchFamily="2" charset="-122"/>
                <a:ea typeface="宋体" panose="02010600030101010101" pitchFamily="2" charset="-122"/>
                <a:cs typeface="宋体" panose="02010600030101010101" pitchFamily="2" charset="-122"/>
              </a:rPr>
              <a:t>世纪中期</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英国的机器制造业实现了机械化。</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扩展</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从</a:t>
            </a:r>
            <a:r>
              <a:rPr lang="en-US" altLang="zh-CN" sz="2400">
                <a:latin typeface="宋体" panose="02010600030101010101" pitchFamily="2" charset="-122"/>
                <a:ea typeface="宋体" panose="02010600030101010101" pitchFamily="2" charset="-122"/>
                <a:cs typeface="宋体" panose="02010600030101010101" pitchFamily="2" charset="-122"/>
              </a:rPr>
              <a:t>18</a:t>
            </a:r>
            <a:r>
              <a:rPr lang="zh-CN" altLang="en-US" sz="2400">
                <a:latin typeface="宋体" panose="02010600030101010101" pitchFamily="2" charset="-122"/>
                <a:ea typeface="宋体" panose="02010600030101010101" pitchFamily="2" charset="-122"/>
                <a:cs typeface="宋体" panose="02010600030101010101" pitchFamily="2" charset="-122"/>
              </a:rPr>
              <a:t>世纪后期到</a:t>
            </a:r>
            <a:r>
              <a:rPr lang="en-US" altLang="zh-CN" sz="2400">
                <a:latin typeface="宋体" panose="02010600030101010101" pitchFamily="2" charset="-122"/>
                <a:ea typeface="宋体" panose="02010600030101010101" pitchFamily="2" charset="-122"/>
                <a:cs typeface="宋体" panose="02010600030101010101" pitchFamily="2" charset="-122"/>
              </a:rPr>
              <a:t>19</a:t>
            </a:r>
            <a:r>
              <a:rPr lang="zh-CN" altLang="en-US" sz="2400">
                <a:latin typeface="宋体" panose="02010600030101010101" pitchFamily="2" charset="-122"/>
                <a:ea typeface="宋体" panose="02010600030101010101" pitchFamily="2" charset="-122"/>
                <a:cs typeface="宋体" panose="02010600030101010101" pitchFamily="2" charset="-122"/>
              </a:rPr>
              <a:t>世纪中期</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工业革命从英国逐渐扩展到欧洲大陆和北美</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从大西洋两岸逐步深入内陆</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形成持续不断的辐射效应。</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347470" y="753110"/>
            <a:ext cx="7332980" cy="645160"/>
          </a:xfrm>
          <a:prstGeom prst="rect">
            <a:avLst/>
          </a:prstGeom>
          <a:noFill/>
        </p:spPr>
        <p:txBody>
          <a:bodyPr wrap="square" rtlCol="0">
            <a:spAutoFit/>
          </a:bodyPr>
          <a:lstStyle/>
          <a:p>
            <a:pPr algn="just"/>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、人类文明的产生</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694170" y="30162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1376680"/>
            <a:ext cx="10581005" cy="417195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文明产生的前提</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农业和畜牧业的产生。</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标志</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阶级的产生、国家的形成、文字的出现。</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3.</a:t>
            </a:r>
            <a:r>
              <a:rPr lang="zh-CN" altLang="en-US" sz="2800" b="1">
                <a:latin typeface="宋体" panose="02010600030101010101" pitchFamily="2" charset="-122"/>
                <a:ea typeface="宋体" panose="02010600030101010101" pitchFamily="2" charset="-122"/>
                <a:cs typeface="宋体" panose="02010600030101010101" pitchFamily="2" charset="-122"/>
              </a:rPr>
              <a:t>国家的产生</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社会分工的发展和劳动生产率的提高</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出现剩余产品</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产生私有制和剥削</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在阶级矛盾和部落战争的双重作用下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逐渐出现了政府、军队和监狱等强制机关</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国家开始形成</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人类进入奴隶社会。</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5358130" y="47434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66090" y="969010"/>
            <a:ext cx="11197590" cy="491998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第二次工业革命</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原因</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en-US" altLang="zh-CN" sz="2400">
                <a:latin typeface="宋体" panose="02010600030101010101" pitchFamily="2" charset="-122"/>
                <a:ea typeface="宋体" panose="02010600030101010101" pitchFamily="2" charset="-122"/>
                <a:cs typeface="宋体" panose="02010600030101010101" pitchFamily="2" charset="-122"/>
              </a:rPr>
              <a:t>19</a:t>
            </a:r>
            <a:r>
              <a:rPr lang="zh-CN" altLang="en-US" sz="2400">
                <a:latin typeface="宋体" panose="02010600030101010101" pitchFamily="2" charset="-122"/>
                <a:ea typeface="宋体" panose="02010600030101010101" pitchFamily="2" charset="-122"/>
                <a:cs typeface="宋体" panose="02010600030101010101" pitchFamily="2" charset="-122"/>
              </a:rPr>
              <a:t>世纪中后期</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欧美主要资本主义国家社会相对稳定</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经济发展。</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自然科学发展。</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成果</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电力技术的广泛开发和应用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人类进入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电气时代</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内燃机的创制和应用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汽车、飞机等新式快速交通工具应运而生</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③</a:t>
            </a:r>
            <a:r>
              <a:rPr lang="zh-CN" altLang="en-US" sz="2400">
                <a:latin typeface="宋体" panose="02010600030101010101" pitchFamily="2" charset="-122"/>
                <a:ea typeface="宋体" panose="02010600030101010101" pitchFamily="2" charset="-122"/>
                <a:cs typeface="宋体" panose="02010600030101010101" pitchFamily="2" charset="-122"/>
              </a:rPr>
              <a:t>化学工业的兴起令人瞩目</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石油化工业获得发展</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④</a:t>
            </a:r>
            <a:r>
              <a:rPr lang="zh-CN" altLang="en-US" sz="2400">
                <a:latin typeface="宋体" panose="02010600030101010101" pitchFamily="2" charset="-122"/>
                <a:ea typeface="宋体" panose="02010600030101010101" pitchFamily="2" charset="-122"/>
                <a:cs typeface="宋体" panose="02010600030101010101" pitchFamily="2" charset="-122"/>
              </a:rPr>
              <a:t>通过新技术改造的旧产业部门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如炼钢、纺织、采煤、机器制造和铁路运输等</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也焕发出新的活力。</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(3)</a:t>
            </a:r>
            <a:r>
              <a:rPr lang="zh-CN" altLang="en-US" sz="2400">
                <a:latin typeface="宋体" panose="02010600030101010101" pitchFamily="2" charset="-122"/>
                <a:ea typeface="宋体" panose="02010600030101010101" pitchFamily="2" charset="-122"/>
                <a:cs typeface="宋体" panose="02010600030101010101" pitchFamily="2" charset="-122"/>
              </a:rPr>
              <a:t>特点</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科学技术与生产紧密结合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取得了更多、更重要的成果</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几乎在主要资本主义国家同时发生</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范围广、规模大、进展更迅速</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英国、美国、德国、法国等都有重要的发明创造</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美国与德国最为突出。</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784860" y="20701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三</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、工业革命的影响</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4584700" y="30861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282575" y="675640"/>
            <a:ext cx="11626850" cy="602551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a:t>
            </a:r>
            <a:r>
              <a:rPr lang="zh-CN" altLang="en-US" sz="2800" b="1">
                <a:latin typeface="宋体" panose="02010600030101010101" pitchFamily="2" charset="-122"/>
                <a:ea typeface="宋体" panose="02010600030101010101" pitchFamily="2" charset="-122"/>
                <a:cs typeface="宋体" panose="02010600030101010101" pitchFamily="2" charset="-122"/>
              </a:rPr>
              <a:t>生产力</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工业革命使生产力出现了前所未有的大发展，</a:t>
            </a:r>
            <a:r>
              <a:rPr lang="zh-CN" altLang="en-US" sz="2400">
                <a:latin typeface="宋体" panose="02010600030101010101" pitchFamily="2" charset="-122"/>
                <a:ea typeface="宋体" panose="02010600030101010101" pitchFamily="2" charset="-122"/>
                <a:cs typeface="宋体" panose="02010600030101010101" pitchFamily="2" charset="-122"/>
              </a:rPr>
              <a:t>给实现了工业化的各国带来了空前的经济繁荣。</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生产组织形式</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工厂：</a:t>
            </a:r>
            <a:r>
              <a:rPr lang="zh-CN" altLang="en-US" sz="2400">
                <a:latin typeface="宋体" panose="02010600030101010101" pitchFamily="2" charset="-122"/>
                <a:ea typeface="宋体" panose="02010600030101010101" pitchFamily="2" charset="-122"/>
                <a:cs typeface="宋体" panose="02010600030101010101" pitchFamily="2" charset="-122"/>
              </a:rPr>
              <a:t>生产组织与管理方式发生重大变革，</a:t>
            </a:r>
            <a:r>
              <a:rPr lang="zh-CN" altLang="en-US" sz="2400">
                <a:latin typeface="宋体" panose="02010600030101010101" pitchFamily="2" charset="-122"/>
                <a:ea typeface="宋体" panose="02010600030101010101" pitchFamily="2" charset="-122"/>
                <a:cs typeface="宋体" panose="02010600030101010101" pitchFamily="2" charset="-122"/>
              </a:rPr>
              <a:t>建立了资本主义大工厂制度。</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垄断组织：技术日益复杂、投资不断扩大、竞争日趋激烈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生产进一步集中，</a:t>
            </a:r>
            <a:r>
              <a:rPr lang="zh-CN" altLang="en-US" sz="2400">
                <a:latin typeface="宋体" panose="02010600030101010101" pitchFamily="2" charset="-122"/>
                <a:ea typeface="宋体" panose="02010600030101010101" pitchFamily="2" charset="-122"/>
                <a:cs typeface="宋体" panose="02010600030101010101" pitchFamily="2" charset="-122"/>
              </a:rPr>
              <a:t>出现了垄断组织。</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3.</a:t>
            </a:r>
            <a:r>
              <a:rPr lang="zh-CN" altLang="en-US" sz="2800" b="1">
                <a:latin typeface="宋体" panose="02010600030101010101" pitchFamily="2" charset="-122"/>
                <a:ea typeface="宋体" panose="02010600030101010101" pitchFamily="2" charset="-122"/>
                <a:cs typeface="宋体" panose="02010600030101010101" pitchFamily="2" charset="-122"/>
              </a:rPr>
              <a:t>阶级结构</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工业革命造成社会阶级结构的重大变化，</a:t>
            </a:r>
            <a:r>
              <a:rPr lang="zh-CN" altLang="en-US" sz="2400">
                <a:latin typeface="宋体" panose="02010600030101010101" pitchFamily="2" charset="-122"/>
                <a:ea typeface="宋体" panose="02010600030101010101" pitchFamily="2" charset="-122"/>
                <a:cs typeface="宋体" panose="02010600030101010101" pitchFamily="2" charset="-122"/>
              </a:rPr>
              <a:t>工业资产阶级和工业无产阶级逐渐成为社会的两大阶级。</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4.</a:t>
            </a:r>
            <a:r>
              <a:rPr lang="zh-CN" altLang="en-US" sz="2800" b="1">
                <a:latin typeface="宋体" panose="02010600030101010101" pitchFamily="2" charset="-122"/>
                <a:ea typeface="宋体" panose="02010600030101010101" pitchFamily="2" charset="-122"/>
                <a:cs typeface="宋体" panose="02010600030101010101" pitchFamily="2" charset="-122"/>
              </a:rPr>
              <a:t>社会生活</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工业革命带来了社会生活的巨大变化，</a:t>
            </a:r>
            <a:r>
              <a:rPr lang="zh-CN" altLang="en-US" sz="2400">
                <a:latin typeface="宋体" panose="02010600030101010101" pitchFamily="2" charset="-122"/>
                <a:ea typeface="宋体" panose="02010600030101010101" pitchFamily="2" charset="-122"/>
                <a:cs typeface="宋体" panose="02010600030101010101" pitchFamily="2" charset="-122"/>
              </a:rPr>
              <a:t>城市化进程加快。</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7184390" y="31750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54990" y="635635"/>
            <a:ext cx="11108690" cy="558609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5.</a:t>
            </a:r>
            <a:r>
              <a:rPr lang="zh-CN" altLang="en-US" sz="2800" b="1">
                <a:latin typeface="宋体" panose="02010600030101010101" pitchFamily="2" charset="-122"/>
                <a:ea typeface="宋体" panose="02010600030101010101" pitchFamily="2" charset="-122"/>
                <a:cs typeface="宋体" panose="02010600030101010101" pitchFamily="2" charset="-122"/>
              </a:rPr>
              <a:t>社会问题</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导致了社会贫富分化加剧、工人居住条件恶劣、环境污染严重、疾病与犯罪等一系列社会问题。</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6.</a:t>
            </a:r>
            <a:r>
              <a:rPr lang="zh-CN" altLang="en-US" sz="2800" b="1">
                <a:latin typeface="宋体" panose="02010600030101010101" pitchFamily="2" charset="-122"/>
                <a:ea typeface="宋体" panose="02010600030101010101" pitchFamily="2" charset="-122"/>
                <a:cs typeface="宋体" panose="02010600030101010101" pitchFamily="2" charset="-122"/>
              </a:rPr>
              <a:t>世界格局</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工业革命极大地改变了世界的面貌</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使世界各地的联系日益紧密</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19</a:t>
            </a:r>
            <a:r>
              <a:rPr lang="zh-CN" altLang="en-US" sz="2400">
                <a:latin typeface="宋体" panose="02010600030101010101" pitchFamily="2" charset="-122"/>
                <a:ea typeface="宋体" panose="02010600030101010101" pitchFamily="2" charset="-122"/>
                <a:cs typeface="宋体" panose="02010600030101010101" pitchFamily="2" charset="-122"/>
              </a:rPr>
              <a:t>世纪末</a:t>
            </a:r>
            <a:r>
              <a:rPr lang="en-US" altLang="zh-CN" sz="2400">
                <a:latin typeface="宋体" panose="02010600030101010101" pitchFamily="2" charset="-122"/>
                <a:ea typeface="宋体" panose="02010600030101010101" pitchFamily="2" charset="-122"/>
                <a:cs typeface="宋体" panose="02010600030101010101" pitchFamily="2" charset="-122"/>
              </a:rPr>
              <a:t>20</a:t>
            </a:r>
            <a:r>
              <a:rPr lang="zh-CN" altLang="en-US" sz="2400">
                <a:latin typeface="宋体" panose="02010600030101010101" pitchFamily="2" charset="-122"/>
                <a:ea typeface="宋体" panose="02010600030101010101" pitchFamily="2" charset="-122"/>
                <a:cs typeface="宋体" panose="02010600030101010101" pitchFamily="2" charset="-122"/>
              </a:rPr>
              <a:t>世纪初</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资本主义进入垄断阶段</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资本主义世界经济体系最终形成。</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7.</a:t>
            </a:r>
            <a:r>
              <a:rPr lang="zh-CN" altLang="en-US" sz="2800" b="1">
                <a:latin typeface="宋体" panose="02010600030101010101" pitchFamily="2" charset="-122"/>
                <a:ea typeface="宋体" panose="02010600030101010101" pitchFamily="2" charset="-122"/>
                <a:cs typeface="宋体" panose="02010600030101010101" pitchFamily="2" charset="-122"/>
              </a:rPr>
              <a:t>世界市场的形成过程</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以西欧为中心的世界市场雏形开始出现</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新航路的开辟。</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资本主义世界市场的拓展</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早期殖民扩张。</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(3)</a:t>
            </a:r>
            <a:r>
              <a:rPr lang="zh-CN" altLang="en-US" sz="2400">
                <a:latin typeface="宋体" panose="02010600030101010101" pitchFamily="2" charset="-122"/>
                <a:ea typeface="宋体" panose="02010600030101010101" pitchFamily="2" charset="-122"/>
                <a:cs typeface="宋体" panose="02010600030101010101" pitchFamily="2" charset="-122"/>
              </a:rPr>
              <a:t>资本主义世界市场的初步形成</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第一次工业革命。</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(4)</a:t>
            </a:r>
            <a:r>
              <a:rPr lang="zh-CN" altLang="en-US" sz="2400">
                <a:latin typeface="宋体" panose="02010600030101010101" pitchFamily="2" charset="-122"/>
                <a:ea typeface="宋体" panose="02010600030101010101" pitchFamily="2" charset="-122"/>
                <a:cs typeface="宋体" panose="02010600030101010101" pitchFamily="2" charset="-122"/>
              </a:rPr>
              <a:t>资本主义世界市场的最终形成</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第二次工业革命。</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34" name="文本框 33"/>
          <p:cNvSpPr txBox="1"/>
          <p:nvPr/>
        </p:nvSpPr>
        <p:spPr>
          <a:xfrm>
            <a:off x="751205" y="1367155"/>
            <a:ext cx="10606405" cy="2861310"/>
          </a:xfrm>
          <a:prstGeom prst="rect">
            <a:avLst/>
          </a:prstGeom>
          <a:noFill/>
        </p:spPr>
        <p:txBody>
          <a:bodyPr wrap="square" rtlCol="0">
            <a:spAutoFit/>
          </a:bodyPr>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第11课   </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马克思主义的诞生与传播</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168400" y="509905"/>
            <a:ext cx="9664065" cy="645160"/>
          </a:xfrm>
          <a:prstGeom prst="rect">
            <a:avLst/>
          </a:prstGeom>
          <a:noFill/>
        </p:spPr>
        <p:txBody>
          <a:bodyPr wrap="square" rtlCol="0">
            <a:spAutoFit/>
          </a:bodyPr>
          <a:lstStyle/>
          <a:p>
            <a:pPr algn="just"/>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、早期工人运动与社会主义思想的萌发</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9283065" y="65087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40410" y="1155065"/>
            <a:ext cx="10778490" cy="514223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a:t>
            </a:r>
            <a:r>
              <a:rPr lang="zh-CN" altLang="en-US" sz="2800" b="1">
                <a:latin typeface="宋体" panose="02010600030101010101" pitchFamily="2" charset="-122"/>
                <a:ea typeface="宋体" panose="02010600030101010101" pitchFamily="2" charset="-122"/>
                <a:cs typeface="宋体" panose="02010600030101010101" pitchFamily="2" charset="-122"/>
              </a:rPr>
              <a:t>早期工人运动</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运动</a:t>
            </a:r>
            <a:r>
              <a:rPr lang="en-US" altLang="zh-CN" sz="2400">
                <a:latin typeface="宋体" panose="02010600030101010101" pitchFamily="2" charset="-122"/>
                <a:ea typeface="宋体" panose="02010600030101010101" pitchFamily="2" charset="-122"/>
                <a:cs typeface="宋体" panose="02010600030101010101" pitchFamily="2" charset="-122"/>
              </a:rPr>
              <a:t>：19</a:t>
            </a:r>
            <a:r>
              <a:rPr lang="zh-CN" altLang="en-US" sz="2400">
                <a:latin typeface="宋体" panose="02010600030101010101" pitchFamily="2" charset="-122"/>
                <a:ea typeface="宋体" panose="02010600030101010101" pitchFamily="2" charset="-122"/>
                <a:cs typeface="宋体" panose="02010600030101010101" pitchFamily="2" charset="-122"/>
              </a:rPr>
              <a:t>世纪三四十年代爆发的法国里昂工人武装起义、英国工人争取普选权的宪章运动和德意志西里西亚织工起义。</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意义</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工人阶级开始作为独立的政治力量登上历史舞台</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工人阶级迫切需要科学理论的指导。</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空想社会主义</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代表人物</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法国人圣西门、傅立叶和英国人欧文。</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主张</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反对自由放任的竞争</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主张建立合作、平等、和谐的理想社会。</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(3)</a:t>
            </a:r>
            <a:r>
              <a:rPr lang="zh-CN" altLang="en-US" sz="2400">
                <a:latin typeface="宋体" panose="02010600030101010101" pitchFamily="2" charset="-122"/>
                <a:ea typeface="宋体" panose="02010600030101010101" pitchFamily="2" charset="-122"/>
                <a:cs typeface="宋体" panose="02010600030101010101" pitchFamily="2" charset="-122"/>
              </a:rPr>
              <a:t>局限性</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没有找到实现理想社会的现实力量和正确有效的途径</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被称为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空想社会主义</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000760" y="509905"/>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、马克思主义的诞生</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536690" y="58229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32130" y="1257935"/>
            <a:ext cx="10874375" cy="435800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标志</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1848</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月发表《共产党宣言》。</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内容</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肯定了资本主义的历史进步作用</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论证了资本主义必然灭亡、共产主义必然胜利的客观规律</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③</a:t>
            </a:r>
            <a:r>
              <a:rPr lang="zh-CN" altLang="en-US" sz="2400">
                <a:latin typeface="宋体" panose="02010600030101010101" pitchFamily="2" charset="-122"/>
                <a:ea typeface="宋体" panose="02010600030101010101" pitchFamily="2" charset="-122"/>
                <a:cs typeface="宋体" panose="02010600030101010101" pitchFamily="2" charset="-122"/>
              </a:rPr>
              <a:t>肯定阶级斗争在阶级社会中推动历史发展的重要作用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宣告了无产阶级作为资本主义掘墓人和共产主义建设者的伟大使命</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阐明了共产党的性质、目的和策略原则。</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意义：《共产党宣言》第一次较为完整系统地阐述了科学社会主义的基本原理</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阐明了社会发展的客观规律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标志着马克思主义的诞生。</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537325" y="12763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41045" y="600075"/>
            <a:ext cx="10709275" cy="549592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3200" b="1">
                <a:latin typeface="宋体" panose="02010600030101010101" pitchFamily="2" charset="-122"/>
                <a:ea typeface="宋体" panose="02010600030101010101" pitchFamily="2" charset="-122"/>
                <a:cs typeface="宋体" panose="02010600030101010101" pitchFamily="2" charset="-122"/>
              </a:rPr>
              <a:t> 2.</a:t>
            </a:r>
            <a:r>
              <a:rPr lang="zh-CN" altLang="en-US" sz="3200" b="1">
                <a:latin typeface="宋体" panose="02010600030101010101" pitchFamily="2" charset="-122"/>
                <a:ea typeface="宋体" panose="02010600030101010101" pitchFamily="2" charset="-122"/>
                <a:cs typeface="宋体" panose="02010600030101010101" pitchFamily="2" charset="-122"/>
              </a:rPr>
              <a:t>马克思和恩格斯的其他活动</a:t>
            </a:r>
            <a:endParaRPr lang="zh-CN" altLang="en-US" sz="32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革命实践</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创办报纸宣传革命</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组织工人参加武装起义。</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理论创作</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en-US" altLang="zh-CN" sz="2400">
                <a:latin typeface="宋体" panose="02010600030101010101" pitchFamily="2" charset="-122"/>
                <a:ea typeface="宋体" panose="02010600030101010101" pitchFamily="2" charset="-122"/>
                <a:cs typeface="宋体" panose="02010600030101010101" pitchFamily="2" charset="-122"/>
              </a:rPr>
              <a:t>1867</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马克思的政治经济学巨著《资本论》创立了剩余价值学说。</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马克思和恩格斯创立了唯物史观。</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3.</a:t>
            </a:r>
            <a:r>
              <a:rPr lang="zh-CN" altLang="en-US" sz="2800" b="1">
                <a:latin typeface="宋体" panose="02010600030101010101" pitchFamily="2" charset="-122"/>
                <a:ea typeface="宋体" panose="02010600030101010101" pitchFamily="2" charset="-122"/>
                <a:cs typeface="宋体" panose="02010600030101010101" pitchFamily="2" charset="-122"/>
              </a:rPr>
              <a:t>意义</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en-US" sz="2400">
                <a:latin typeface="宋体" panose="02010600030101010101" pitchFamily="2" charset="-122"/>
                <a:ea typeface="宋体" panose="02010600030101010101" pitchFamily="2" charset="-122"/>
                <a:cs typeface="宋体" panose="02010600030101010101" pitchFamily="2" charset="-122"/>
              </a:rPr>
              <a:t> ①</a:t>
            </a:r>
            <a:r>
              <a:rPr lang="zh-CN" altLang="en-US" sz="2400">
                <a:latin typeface="宋体" panose="02010600030101010101" pitchFamily="2" charset="-122"/>
                <a:ea typeface="宋体" panose="02010600030101010101" pitchFamily="2" charset="-122"/>
                <a:cs typeface="宋体" panose="02010600030101010101" pitchFamily="2" charset="-122"/>
              </a:rPr>
              <a:t>马克思主义指引着人民改造世界的行动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始终站在时代前沿</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马克思主义成为西欧工人运动的指导思想</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是工人运动和民族民主运动的重要思想武器</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③</a:t>
            </a:r>
            <a:r>
              <a:rPr lang="zh-CN" altLang="en-US" sz="2400">
                <a:latin typeface="宋体" panose="02010600030101010101" pitchFamily="2" charset="-122"/>
                <a:ea typeface="宋体" panose="02010600030101010101" pitchFamily="2" charset="-122"/>
                <a:cs typeface="宋体" panose="02010600030101010101" pitchFamily="2" charset="-122"/>
              </a:rPr>
              <a:t>马克思主义政党在世界范围内建立和发展起来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人民成为实现自身解放和全人类解放的根本政治力量。</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784860" y="17653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三</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、国际工人运动的发展</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801485" y="41084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238125" y="753110"/>
            <a:ext cx="11626850" cy="593153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a:t>
            </a:r>
            <a:r>
              <a:rPr lang="zh-CN" altLang="en-US" sz="2800" b="1">
                <a:latin typeface="宋体" panose="02010600030101010101" pitchFamily="2" charset="-122"/>
                <a:ea typeface="宋体" panose="02010600030101010101" pitchFamily="2" charset="-122"/>
                <a:cs typeface="宋体" panose="02010600030101010101" pitchFamily="2" charset="-122"/>
              </a:rPr>
              <a:t>第一国际</a:t>
            </a:r>
            <a:r>
              <a:rPr lang="en-US" altLang="zh-CN" sz="2800" b="1">
                <a:latin typeface="宋体" panose="02010600030101010101" pitchFamily="2" charset="-122"/>
                <a:ea typeface="宋体" panose="02010600030101010101" pitchFamily="2" charset="-122"/>
                <a:cs typeface="宋体" panose="02010600030101010101" pitchFamily="2" charset="-122"/>
              </a:rPr>
              <a:t>（1864</a:t>
            </a:r>
            <a:r>
              <a:rPr lang="zh-CN" altLang="en-US" sz="2800" b="1">
                <a:latin typeface="宋体" panose="02010600030101010101" pitchFamily="2" charset="-122"/>
                <a:ea typeface="宋体" panose="02010600030101010101" pitchFamily="2" charset="-122"/>
                <a:cs typeface="宋体" panose="02010600030101010101" pitchFamily="2" charset="-122"/>
              </a:rPr>
              <a:t>年</a:t>
            </a:r>
            <a:r>
              <a:rPr lang="en-US" altLang="zh-CN" sz="2800" b="1">
                <a:latin typeface="宋体" panose="02010600030101010101" pitchFamily="2" charset="-122"/>
                <a:ea typeface="宋体" panose="02010600030101010101" pitchFamily="2" charset="-122"/>
                <a:cs typeface="宋体" panose="02010600030101010101" pitchFamily="2" charset="-122"/>
              </a:rPr>
              <a:t>）</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它的成立推动了马克思主义的传播和国际工人运动进入新阶段。</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巴黎公社</a:t>
            </a:r>
            <a:r>
              <a:rPr lang="en-US" altLang="zh-CN" sz="2800" b="1">
                <a:latin typeface="宋体" panose="02010600030101010101" pitchFamily="2" charset="-122"/>
                <a:ea typeface="宋体" panose="02010600030101010101" pitchFamily="2" charset="-122"/>
                <a:cs typeface="宋体" panose="02010600030101010101" pitchFamily="2" charset="-122"/>
              </a:rPr>
              <a:t>（1871</a:t>
            </a:r>
            <a:r>
              <a:rPr lang="zh-CN" altLang="en-US" sz="2800" b="1">
                <a:latin typeface="宋体" panose="02010600030101010101" pitchFamily="2" charset="-122"/>
                <a:ea typeface="宋体" panose="02010600030101010101" pitchFamily="2" charset="-122"/>
                <a:cs typeface="宋体" panose="02010600030101010101" pitchFamily="2" charset="-122"/>
              </a:rPr>
              <a:t>年</a:t>
            </a:r>
            <a:r>
              <a:rPr lang="en-US" altLang="zh-CN" sz="2800" b="1">
                <a:latin typeface="宋体" panose="02010600030101010101" pitchFamily="2" charset="-122"/>
                <a:ea typeface="宋体" panose="02010600030101010101" pitchFamily="2" charset="-122"/>
                <a:cs typeface="宋体" panose="02010600030101010101" pitchFamily="2" charset="-122"/>
              </a:rPr>
              <a:t>3</a:t>
            </a:r>
            <a:r>
              <a:rPr lang="zh-CN" altLang="en-US" sz="2800" b="1">
                <a:latin typeface="宋体" panose="02010600030101010101" pitchFamily="2" charset="-122"/>
                <a:ea typeface="宋体" panose="02010600030101010101" pitchFamily="2" charset="-122"/>
                <a:cs typeface="宋体" panose="02010600030101010101" pitchFamily="2" charset="-122"/>
              </a:rPr>
              <a:t>月</a:t>
            </a:r>
            <a:r>
              <a:rPr lang="en-US" altLang="zh-CN" sz="2800" b="1">
                <a:latin typeface="宋体" panose="02010600030101010101" pitchFamily="2" charset="-122"/>
                <a:ea typeface="宋体" panose="02010600030101010101" pitchFamily="2" charset="-122"/>
                <a:cs typeface="宋体" panose="02010600030101010101" pitchFamily="2" charset="-122"/>
              </a:rPr>
              <a:t>）</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措施</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打碎旧的国家机器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建立立法与行政合一的政权机关和司法机构</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废除旧军队和旧警察</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代之以国民自卫军和治安委员会</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③</a:t>
            </a:r>
            <a:r>
              <a:rPr lang="zh-CN" altLang="en-US" sz="2400">
                <a:latin typeface="宋体" panose="02010600030101010101" pitchFamily="2" charset="-122"/>
                <a:ea typeface="宋体" panose="02010600030101010101" pitchFamily="2" charset="-122"/>
                <a:cs typeface="宋体" panose="02010600030101010101" pitchFamily="2" charset="-122"/>
              </a:rPr>
              <a:t>人民有权监督和罢免由选举产生的公职人员</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所有公职人员的工资不得超过熟练工人的工资</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④</a:t>
            </a:r>
            <a:r>
              <a:rPr lang="zh-CN" altLang="en-US" sz="2400">
                <a:latin typeface="宋体" panose="02010600030101010101" pitchFamily="2" charset="-122"/>
                <a:ea typeface="宋体" panose="02010600030101010101" pitchFamily="2" charset="-122"/>
                <a:cs typeface="宋体" panose="02010600030101010101" pitchFamily="2" charset="-122"/>
              </a:rPr>
              <a:t>由工人合作社管理工厂。</a:t>
            </a:r>
            <a:r>
              <a:rPr lang="en-US" altLang="en-US" sz="2400">
                <a:latin typeface="宋体" panose="02010600030101010101" pitchFamily="2" charset="-122"/>
                <a:ea typeface="宋体" panose="02010600030101010101" pitchFamily="2" charset="-122"/>
                <a:cs typeface="宋体" panose="02010600030101010101" pitchFamily="2" charset="-122"/>
              </a:rPr>
              <a:t>⑤</a:t>
            </a:r>
            <a:r>
              <a:rPr lang="zh-CN" altLang="en-US" sz="2400">
                <a:latin typeface="宋体" panose="02010600030101010101" pitchFamily="2" charset="-122"/>
                <a:ea typeface="宋体" panose="02010600030101010101" pitchFamily="2" charset="-122"/>
                <a:cs typeface="宋体" panose="02010600030101010101" pitchFamily="2" charset="-122"/>
              </a:rPr>
              <a:t>实行八小时工作日。</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意义</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巴黎公社作为无产阶级建立政权的第一次伟大尝试被载入史册</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它的实践丰富了马克思主义学说</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③</a:t>
            </a:r>
            <a:r>
              <a:rPr lang="zh-CN" altLang="en-US" sz="2400">
                <a:latin typeface="宋体" panose="02010600030101010101" pitchFamily="2" charset="-122"/>
                <a:ea typeface="宋体" panose="02010600030101010101" pitchFamily="2" charset="-122"/>
                <a:cs typeface="宋体" panose="02010600030101010101" pitchFamily="2" charset="-122"/>
              </a:rPr>
              <a:t>为国际工人运动的发展提供了宝贵的经验和教训。</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(3)</a:t>
            </a:r>
            <a:r>
              <a:rPr lang="zh-CN" altLang="en-US" sz="2400">
                <a:latin typeface="宋体" panose="02010600030101010101" pitchFamily="2" charset="-122"/>
                <a:ea typeface="宋体" panose="02010600030101010101" pitchFamily="2" charset="-122"/>
                <a:cs typeface="宋体" panose="02010600030101010101" pitchFamily="2" charset="-122"/>
              </a:rPr>
              <a:t>巴黎公社失败的经验教训</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两大经验</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坚持暴力斗争</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打碎旧的国家机器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实现无产阶级专政</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两大教训</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必须由以马克思主义理论武装起来的政党领导革命</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必须建立巩固的工农联盟</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争取广大农民的支持。</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578485" y="393065"/>
            <a:ext cx="11065510" cy="6739255"/>
          </a:xfrm>
          <a:prstGeom prst="rect">
            <a:avLst/>
          </a:prstGeom>
          <a:noFill/>
        </p:spPr>
        <p:txBody>
          <a:bodyPr wrap="square" rtlCol="0">
            <a:spAutoFit/>
          </a:bodyPr>
          <a:p>
            <a:pPr algn="ctr">
              <a:lnSpc>
                <a:spcPct val="150000"/>
              </a:lnSpc>
              <a:buClrTx/>
              <a:buSzTx/>
              <a:buNone/>
            </a:pPr>
            <a:r>
              <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第六单元   </a:t>
            </a:r>
            <a:endPar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世界殖民体系与</a:t>
            </a:r>
            <a:endPar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亚非拉民族独立运动</a:t>
            </a:r>
            <a:endPar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5400" b="1">
                <a:latin typeface="微软雅黑" panose="020B0503020204020204" charset="-122"/>
                <a:ea typeface="微软雅黑" panose="020B0503020204020204" charset="-122"/>
                <a:cs typeface="微软雅黑" panose="020B0503020204020204" charset="-122"/>
                <a:sym typeface="+mn-ea"/>
              </a:rPr>
              <a:t>【知识梳理】</a:t>
            </a:r>
            <a:endParaRPr lang="zh-CN" altLang="en-US" sz="5400" b="1">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endParaRPr lang="zh-CN" altLang="en-US" sz="5400" b="1">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34" name="文本框 33"/>
          <p:cNvSpPr txBox="1"/>
          <p:nvPr/>
        </p:nvSpPr>
        <p:spPr>
          <a:xfrm>
            <a:off x="563880" y="1367155"/>
            <a:ext cx="11198860" cy="2861310"/>
          </a:xfrm>
          <a:prstGeom prst="rect">
            <a:avLst/>
          </a:prstGeom>
          <a:noFill/>
        </p:spPr>
        <p:txBody>
          <a:bodyPr wrap="square" rtlCol="0">
            <a:spAutoFit/>
          </a:bodyPr>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第12课   </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资本主义世界殖民体系的形成</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784860" y="23368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、古代文明的多元特点</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5410835" y="41084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16280" y="714375"/>
            <a:ext cx="11061700" cy="64579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主要代表</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3" name="表格 2"/>
          <p:cNvGraphicFramePr/>
          <p:nvPr>
            <p:custDataLst>
              <p:tags r:id="rId1"/>
            </p:custDataLst>
          </p:nvPr>
        </p:nvGraphicFramePr>
        <p:xfrm>
          <a:off x="716280" y="1360170"/>
          <a:ext cx="10802620" cy="5300980"/>
        </p:xfrm>
        <a:graphic>
          <a:graphicData uri="http://schemas.openxmlformats.org/drawingml/2006/table">
            <a:tbl>
              <a:tblPr/>
              <a:tblGrid>
                <a:gridCol w="1898015"/>
                <a:gridCol w="1358265"/>
                <a:gridCol w="1169035"/>
                <a:gridCol w="2908300"/>
                <a:gridCol w="3469005"/>
              </a:tblGrid>
              <a:tr h="274320">
                <a:tc rowSpan="2">
                  <a:txBody>
                    <a:bodyPr/>
                    <a:p>
                      <a:pPr marL="137160" indent="0" algn="l" eaLnBrk="0" fontAlgn="base">
                        <a:spcBef>
                          <a:spcPts val="1100"/>
                        </a:spcBef>
                        <a:spcAft>
                          <a:spcPct val="0"/>
                        </a:spcAft>
                      </a:pPr>
                      <a:r>
                        <a:rPr lang="en-US" altLang="zh-CN" sz="1800" b="1">
                          <a:solidFill>
                            <a:srgbClr val="000000"/>
                          </a:solidFill>
                          <a:latin typeface="宋体" panose="02010600030101010101" pitchFamily="2" charset="-122"/>
                          <a:ea typeface="宋体" panose="02010600030101010101" pitchFamily="2" charset="-122"/>
                        </a:rPr>
                        <a:t> </a:t>
                      </a:r>
                      <a:r>
                        <a:rPr lang="zh-CN" sz="1800" b="1">
                          <a:solidFill>
                            <a:srgbClr val="000000"/>
                          </a:solidFill>
                          <a:latin typeface="宋体" panose="02010600030101010101" pitchFamily="2" charset="-122"/>
                          <a:ea typeface="宋体" panose="02010600030101010101" pitchFamily="2" charset="-122"/>
                        </a:rPr>
                        <a:t>文明发源地</a:t>
                      </a:r>
                      <a:endParaRPr lang="zh-CN" sz="1800" b="1">
                        <a:solidFill>
                          <a:srgbClr val="000000"/>
                        </a:solidFill>
                        <a:latin typeface="宋体" panose="02010600030101010101" pitchFamily="2" charset="-122"/>
                        <a:ea typeface="宋体" panose="02010600030101010101" pitchFamily="2" charset="-122"/>
                      </a:endParaRPr>
                    </a:p>
                  </a:txBody>
                  <a:tcPr marL="0" marR="0" marT="0" marB="0" anchor="ctr"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rowSpan="2">
                  <a:txBody>
                    <a:bodyPr/>
                    <a:p>
                      <a:pPr marL="164465" indent="0" algn="l" eaLnBrk="0" fontAlgn="base">
                        <a:spcBef>
                          <a:spcPts val="300"/>
                        </a:spcBef>
                        <a:spcAft>
                          <a:spcPct val="0"/>
                        </a:spcAft>
                      </a:pPr>
                      <a:r>
                        <a:rPr lang="zh-CN" sz="1800" b="1">
                          <a:solidFill>
                            <a:srgbClr val="000000"/>
                          </a:solidFill>
                          <a:latin typeface="宋体" panose="02010600030101010101" pitchFamily="2" charset="-122"/>
                          <a:ea typeface="宋体" panose="02010600030101010101" pitchFamily="2" charset="-122"/>
                        </a:rPr>
                        <a:t>产生时间</a:t>
                      </a:r>
                      <a:endParaRPr lang="zh-CN" sz="1800" b="1">
                        <a:solidFill>
                          <a:srgbClr val="000000"/>
                        </a:solidFill>
                        <a:latin typeface="宋体" panose="02010600030101010101" pitchFamily="2" charset="-122"/>
                        <a:ea typeface="宋体" panose="02010600030101010101" pitchFamily="2" charset="-122"/>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rowSpan="2">
                  <a:txBody>
                    <a:bodyPr/>
                    <a:p>
                      <a:pPr marL="204470" indent="0" algn="l" eaLnBrk="0" fontAlgn="base">
                        <a:spcBef>
                          <a:spcPts val="300"/>
                        </a:spcBef>
                        <a:spcAft>
                          <a:spcPct val="0"/>
                        </a:spcAft>
                      </a:pPr>
                      <a:r>
                        <a:rPr lang="zh-CN" sz="1800" b="1">
                          <a:solidFill>
                            <a:srgbClr val="000000"/>
                          </a:solidFill>
                          <a:latin typeface="宋体" panose="02010600030101010101" pitchFamily="2" charset="-122"/>
                          <a:ea typeface="宋体" panose="02010600030101010101" pitchFamily="2" charset="-122"/>
                        </a:rPr>
                        <a:t>文明代表</a:t>
                      </a:r>
                      <a:endParaRPr lang="zh-CN" sz="1800" b="1">
                        <a:solidFill>
                          <a:srgbClr val="000000"/>
                        </a:solidFill>
                        <a:latin typeface="宋体" panose="02010600030101010101" pitchFamily="2" charset="-122"/>
                        <a:ea typeface="宋体" panose="02010600030101010101" pitchFamily="2" charset="-122"/>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gridSpan="2">
                  <a:txBody>
                    <a:bodyPr/>
                    <a:p>
                      <a:pPr marL="1084580" indent="0" algn="l" eaLnBrk="0" fontAlgn="base">
                        <a:spcBef>
                          <a:spcPts val="300"/>
                        </a:spcBef>
                        <a:spcAft>
                          <a:spcPct val="0"/>
                        </a:spcAft>
                      </a:pPr>
                      <a:r>
                        <a:rPr lang="en-US" altLang="zh-CN" sz="18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800" b="1">
                          <a:solidFill>
                            <a:srgbClr val="000000"/>
                          </a:solidFill>
                          <a:latin typeface="宋体" panose="02010600030101010101" pitchFamily="2" charset="-122"/>
                          <a:ea typeface="宋体" panose="02010600030101010101" pitchFamily="2" charset="-122"/>
                          <a:cs typeface="宋体" panose="02010600030101010101" pitchFamily="2" charset="-122"/>
                        </a:rPr>
                        <a:t>文明的早期发展</a:t>
                      </a:r>
                      <a:r>
                        <a:rPr lang="en-US" altLang="zh-CN" sz="18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1800" b="1">
                          <a:solidFill>
                            <a:srgbClr val="000000"/>
                          </a:solidFill>
                          <a:latin typeface="宋体" panose="02010600030101010101" pitchFamily="2" charset="-122"/>
                          <a:ea typeface="宋体" panose="02010600030101010101" pitchFamily="2" charset="-122"/>
                          <a:cs typeface="宋体" panose="02010600030101010101" pitchFamily="2" charset="-122"/>
                        </a:rPr>
                        <a:t>主要成就</a:t>
                      </a:r>
                      <a:r>
                        <a:rPr lang="en-US" altLang="zh-CN" sz="18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18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hMerge="1">
                  <a:tcPr>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r>
              <a:tr h="312420">
                <a:tc vMerge="1">
                  <a:tcPr>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B w="3175" cap="flat" cmpd="sng">
                      <a:solidFill>
                        <a:srgbClr val="000000"/>
                      </a:solidFill>
                      <a:prstDash val="solid"/>
                      <a:headEnd type="none" w="med" len="med"/>
                      <a:tailEnd type="none" w="med" len="med"/>
                    </a:lnB>
                  </a:tcPr>
                </a:tc>
                <a:tc vMerge="1">
                  <a:tcPr>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B w="3175" cap="flat" cmpd="sng">
                      <a:solidFill>
                        <a:srgbClr val="000000"/>
                      </a:solidFill>
                      <a:prstDash val="solid"/>
                      <a:headEnd type="none" w="med" len="med"/>
                      <a:tailEnd type="none" w="med" len="med"/>
                    </a:lnB>
                  </a:tcPr>
                </a:tc>
                <a:tc vMerge="1">
                  <a:tcPr>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B w="3175" cap="flat" cmpd="sng">
                      <a:solidFill>
                        <a:srgbClr val="000000"/>
                      </a:solidFill>
                      <a:prstDash val="solid"/>
                      <a:headEnd type="none" w="med" len="med"/>
                      <a:tailEnd type="none" w="med" len="med"/>
                    </a:lnB>
                  </a:tcPr>
                </a:tc>
                <a:tc>
                  <a:txBody>
                    <a:bodyPr/>
                    <a:p>
                      <a:pPr marL="734695" indent="0" algn="l" eaLnBrk="0" fontAlgn="base">
                        <a:spcBef>
                          <a:spcPts val="300"/>
                        </a:spcBef>
                        <a:spcAft>
                          <a:spcPct val="0"/>
                        </a:spcAft>
                      </a:pPr>
                      <a:r>
                        <a:rPr lang="en-US" altLang="zh-CN" sz="1800" b="1">
                          <a:solidFill>
                            <a:srgbClr val="000000"/>
                          </a:solidFill>
                          <a:latin typeface="宋体" panose="02010600030101010101" pitchFamily="2" charset="-122"/>
                          <a:ea typeface="宋体" panose="02010600030101010101" pitchFamily="2" charset="-122"/>
                        </a:rPr>
                        <a:t>     </a:t>
                      </a:r>
                      <a:r>
                        <a:rPr lang="zh-CN" sz="1800" b="1">
                          <a:solidFill>
                            <a:srgbClr val="000000"/>
                          </a:solidFill>
                          <a:latin typeface="宋体" panose="02010600030101010101" pitchFamily="2" charset="-122"/>
                          <a:ea typeface="宋体" panose="02010600030101010101" pitchFamily="2" charset="-122"/>
                        </a:rPr>
                        <a:t>政治</a:t>
                      </a:r>
                      <a:endParaRPr lang="zh-CN" sz="1800" b="1">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p>
                      <a:pPr marL="899795" indent="0" algn="l" eaLnBrk="0" fontAlgn="base">
                        <a:spcBef>
                          <a:spcPts val="300"/>
                        </a:spcBef>
                        <a:spcAft>
                          <a:spcPct val="0"/>
                        </a:spcAft>
                      </a:pPr>
                      <a:r>
                        <a:rPr lang="en-US" altLang="zh-CN" sz="1800" b="1">
                          <a:solidFill>
                            <a:srgbClr val="000000"/>
                          </a:solidFill>
                          <a:latin typeface="宋体" panose="02010600030101010101" pitchFamily="2" charset="-122"/>
                          <a:ea typeface="宋体" panose="02010600030101010101" pitchFamily="2" charset="-122"/>
                        </a:rPr>
                        <a:t>     </a:t>
                      </a:r>
                      <a:r>
                        <a:rPr lang="zh-CN" sz="1800" b="1">
                          <a:solidFill>
                            <a:srgbClr val="000000"/>
                          </a:solidFill>
                          <a:latin typeface="宋体" panose="02010600030101010101" pitchFamily="2" charset="-122"/>
                          <a:ea typeface="宋体" panose="02010600030101010101" pitchFamily="2" charset="-122"/>
                        </a:rPr>
                        <a:t>文化</a:t>
                      </a:r>
                      <a:endParaRPr lang="zh-CN" sz="1800" b="1">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r>
              <a:tr h="1022350">
                <a:tc>
                  <a:txBody>
                    <a:bodyPr/>
                    <a:p>
                      <a:pPr marL="967740" indent="0" algn="l" eaLnBrk="0" fontAlgn="base">
                        <a:lnSpc>
                          <a:spcPct val="136000"/>
                        </a:lnSpc>
                        <a:spcBef>
                          <a:spcPct val="0"/>
                        </a:spcBef>
                        <a:spcAft>
                          <a:spcPct val="0"/>
                        </a:spcAft>
                      </a:pP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967740" indent="0" algn="l" eaLnBrk="0" fontAlgn="base">
                        <a:lnSpc>
                          <a:spcPct val="136000"/>
                        </a:lnSpc>
                        <a:spcBef>
                          <a:spcPct val="0"/>
                        </a:spcBef>
                        <a:spcAft>
                          <a:spcPct val="0"/>
                        </a:spcAft>
                      </a:pP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66675" indent="0" algn="l" eaLnBrk="0" fontAlgn="base">
                        <a:spcBef>
                          <a:spcPts val="400"/>
                        </a:spcBef>
                        <a:spcAft>
                          <a:spcPct val="0"/>
                        </a:spcAft>
                      </a:pP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西亚两河流域</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967740" indent="0" algn="l" eaLnBrk="0" fontAlgn="base">
                        <a:lnSpc>
                          <a:spcPct val="143000"/>
                        </a:lnSpc>
                        <a:spcBef>
                          <a:spcPct val="0"/>
                        </a:spcBef>
                        <a:spcAft>
                          <a:spcPct val="0"/>
                        </a:spcAft>
                      </a:pP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64770" indent="0" algn="l" eaLnBrk="0" fontAlgn="base">
                        <a:spcBef>
                          <a:spcPts val="400"/>
                        </a:spcBef>
                        <a:spcAft>
                          <a:spcPct val="0"/>
                        </a:spcAft>
                      </a:pP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公元前</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64770" indent="0" algn="l" eaLnBrk="0" fontAlgn="base">
                        <a:spcBef>
                          <a:spcPts val="200"/>
                        </a:spcBef>
                        <a:spcAft>
                          <a:spcPct val="0"/>
                        </a:spcAft>
                      </a:pP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3500</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年左右</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967740" indent="0" algn="l" eaLnBrk="0" fontAlgn="base">
                        <a:lnSpc>
                          <a:spcPct val="104000"/>
                        </a:lnSpc>
                        <a:spcBef>
                          <a:spcPct val="0"/>
                        </a:spcBef>
                        <a:spcAft>
                          <a:spcPct val="0"/>
                        </a:spcAft>
                      </a:pP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967740" indent="0" algn="l" eaLnBrk="0" fontAlgn="base">
                        <a:lnSpc>
                          <a:spcPct val="104000"/>
                        </a:lnSpc>
                        <a:spcBef>
                          <a:spcPct val="0"/>
                        </a:spcBef>
                        <a:spcAft>
                          <a:spcPct val="0"/>
                        </a:spcAft>
                      </a:pP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66040" indent="0" algn="l" eaLnBrk="0" fontAlgn="base">
                        <a:spcBef>
                          <a:spcPts val="400"/>
                        </a:spcBef>
                        <a:spcAft>
                          <a:spcPct val="0"/>
                        </a:spcAft>
                      </a:pP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古巴比伦王国</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6675" indent="3810" algn="just" eaLnBrk="0" fontAlgn="base">
                        <a:spcBef>
                          <a:spcPts val="500"/>
                        </a:spcBef>
                        <a:spcAft>
                          <a:spcPct val="0"/>
                        </a:spcAft>
                      </a:pP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约公元前</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18</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世纪</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，汉谟拉比</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基本统一两河流域</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建立君主专制制度</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汉谟拉比法典》是世界上现存最早的较完整的成文法典</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9850" indent="0" algn="just" eaLnBrk="0" fontAlgn="base">
                        <a:spcBef>
                          <a:spcPts val="1300"/>
                        </a:spcBef>
                        <a:spcAft>
                          <a:spcPct val="0"/>
                        </a:spcAft>
                      </a:pP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创造最古老的楔形文字</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创作最早的史诗《吉尔伽美什》</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；诞生洪</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水和方舟传说</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发明</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60</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进位制</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最早使用战车作战</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873760">
                <a:tc>
                  <a:txBody>
                    <a:bodyPr/>
                    <a:p>
                      <a:pPr marL="67945" indent="-2540" algn="l" eaLnBrk="0" fontAlgn="base">
                        <a:spcBef>
                          <a:spcPts val="1400"/>
                        </a:spcBef>
                        <a:spcAft>
                          <a:spcPct val="0"/>
                        </a:spcAft>
                      </a:pP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北非尼罗河流域</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4770" indent="0" algn="l" eaLnBrk="0" fontAlgn="base">
                        <a:spcBef>
                          <a:spcPts val="600"/>
                        </a:spcBef>
                        <a:spcAft>
                          <a:spcPct val="0"/>
                        </a:spcAft>
                      </a:pP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公元前</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64770" indent="0" algn="l" eaLnBrk="0" fontAlgn="base">
                        <a:spcBef>
                          <a:spcPts val="200"/>
                        </a:spcBef>
                        <a:spcAft>
                          <a:spcPct val="0"/>
                        </a:spcAft>
                      </a:pP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3500</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年左右</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967740" indent="0" algn="l" eaLnBrk="0" fontAlgn="base">
                        <a:lnSpc>
                          <a:spcPct val="146000"/>
                        </a:lnSpc>
                        <a:spcBef>
                          <a:spcPct val="0"/>
                        </a:spcBef>
                        <a:spcAft>
                          <a:spcPct val="0"/>
                        </a:spcAft>
                      </a:pP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66040" indent="0" algn="l" eaLnBrk="0" fontAlgn="base">
                        <a:spcBef>
                          <a:spcPts val="400"/>
                        </a:spcBef>
                        <a:spcAft>
                          <a:spcPct val="0"/>
                        </a:spcAft>
                      </a:pP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古代埃及</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7310" indent="3175" algn="just" eaLnBrk="0" fontAlgn="base">
                        <a:spcBef>
                          <a:spcPts val="600"/>
                        </a:spcBef>
                        <a:spcAft>
                          <a:spcPct val="0"/>
                        </a:spcAft>
                      </a:pP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约公元前</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3100</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年初步统一</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建立起较完善的官僚系统</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法老权力至上</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70485" indent="-635" algn="just" eaLnBrk="0" fontAlgn="base">
                        <a:spcBef>
                          <a:spcPts val="600"/>
                        </a:spcBef>
                        <a:spcAft>
                          <a:spcPct val="0"/>
                        </a:spcAft>
                      </a:pP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创造象形文字</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制定了世界上第一部太阳历</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建造金字塔；</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生产书</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写材料莎草纸</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822960">
                <a:tc>
                  <a:txBody>
                    <a:bodyPr/>
                    <a:p>
                      <a:pPr marL="66040" indent="-1270" algn="l" eaLnBrk="0" fontAlgn="base">
                        <a:spcBef>
                          <a:spcPts val="1300"/>
                        </a:spcBef>
                        <a:spcAft>
                          <a:spcPct val="0"/>
                        </a:spcAft>
                      </a:pP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南亚印度河和恒河流域</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4770" indent="0" algn="l" eaLnBrk="0" fontAlgn="base">
                        <a:spcBef>
                          <a:spcPts val="1300"/>
                        </a:spcBef>
                        <a:spcAft>
                          <a:spcPct val="0"/>
                        </a:spcAft>
                      </a:pP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公元前</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千纪</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967740" indent="0" algn="l" eaLnBrk="0" fontAlgn="base">
                        <a:lnSpc>
                          <a:spcPct val="142000"/>
                        </a:lnSpc>
                        <a:spcBef>
                          <a:spcPct val="0"/>
                        </a:spcBef>
                        <a:spcAft>
                          <a:spcPct val="0"/>
                        </a:spcAft>
                      </a:pP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66040" indent="0" algn="l" eaLnBrk="0" fontAlgn="base">
                        <a:spcBef>
                          <a:spcPts val="400"/>
                        </a:spcBef>
                        <a:spcAft>
                          <a:spcPct val="0"/>
                        </a:spcAft>
                      </a:pP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古代印度</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9215" indent="-2540" algn="l" eaLnBrk="0" fontAlgn="base">
                        <a:spcBef>
                          <a:spcPts val="1300"/>
                        </a:spcBef>
                        <a:spcAft>
                          <a:spcPct val="0"/>
                        </a:spcAft>
                      </a:pP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公元前</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6</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世纪</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出现严格的等级制度</a:t>
                      </a:r>
                      <a:r>
                        <a:rPr lang="en-US" altLang="zh-CN" sz="18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种姓制度</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7310" indent="2540" algn="just" eaLnBrk="0" fontAlgn="base">
                        <a:spcBef>
                          <a:spcPts val="500"/>
                        </a:spcBef>
                        <a:spcAft>
                          <a:spcPct val="0"/>
                        </a:spcAft>
                      </a:pP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创立佛教</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摩诃婆罗多</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和</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罗摩衍那》是世界上著名的史诗</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；创造</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0—9</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的数字</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按位计值</a:t>
                      </a:r>
                      <a:endPar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1529080">
                <a:tc>
                  <a:txBody>
                    <a:bodyPr/>
                    <a:p>
                      <a:pPr marL="967740" indent="0" algn="l" eaLnBrk="0" fontAlgn="base">
                        <a:lnSpc>
                          <a:spcPct val="115000"/>
                        </a:lnSpc>
                        <a:spcBef>
                          <a:spcPct val="0"/>
                        </a:spcBef>
                        <a:spcAft>
                          <a:spcPct val="0"/>
                        </a:spcAft>
                      </a:pP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967740" indent="0" algn="l" eaLnBrk="0" fontAlgn="base">
                        <a:lnSpc>
                          <a:spcPct val="115000"/>
                        </a:lnSpc>
                        <a:spcBef>
                          <a:spcPct val="0"/>
                        </a:spcBef>
                        <a:spcAft>
                          <a:spcPct val="0"/>
                        </a:spcAft>
                      </a:pP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69215" indent="0" algn="l" eaLnBrk="0" fontAlgn="base">
                        <a:spcBef>
                          <a:spcPts val="400"/>
                        </a:spcBef>
                        <a:spcAft>
                          <a:spcPct val="0"/>
                        </a:spcAft>
                      </a:pP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欧洲巴尔干半岛南部和爱琴海地区</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a:txBody>
                    <a:bodyPr/>
                    <a:p>
                      <a:pPr marL="967740" indent="0" algn="l" eaLnBrk="0" fontAlgn="base">
                        <a:lnSpc>
                          <a:spcPct val="147000"/>
                        </a:lnSpc>
                        <a:spcBef>
                          <a:spcPct val="0"/>
                        </a:spcBef>
                        <a:spcAft>
                          <a:spcPct val="0"/>
                        </a:spcAft>
                      </a:pP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967740" indent="0" algn="l" eaLnBrk="0" fontAlgn="base">
                        <a:lnSpc>
                          <a:spcPct val="147000"/>
                        </a:lnSpc>
                        <a:spcBef>
                          <a:spcPct val="0"/>
                        </a:spcBef>
                        <a:spcAft>
                          <a:spcPct val="0"/>
                        </a:spcAft>
                      </a:pP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62865" indent="1270" algn="l" eaLnBrk="0" fontAlgn="base">
                        <a:spcBef>
                          <a:spcPts val="400"/>
                        </a:spcBef>
                        <a:spcAft>
                          <a:spcPct val="0"/>
                        </a:spcAft>
                      </a:pP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公元前</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千纪</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a:txBody>
                    <a:bodyPr/>
                    <a:p>
                      <a:pPr marL="967740" indent="0" algn="l" eaLnBrk="0" fontAlgn="base">
                        <a:lnSpc>
                          <a:spcPct val="120000"/>
                        </a:lnSpc>
                        <a:spcBef>
                          <a:spcPct val="0"/>
                        </a:spcBef>
                        <a:spcAft>
                          <a:spcPct val="0"/>
                        </a:spcAft>
                      </a:pP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967740" indent="0" algn="l" eaLnBrk="0" fontAlgn="base">
                        <a:lnSpc>
                          <a:spcPct val="120000"/>
                        </a:lnSpc>
                        <a:spcBef>
                          <a:spcPct val="0"/>
                        </a:spcBef>
                        <a:spcAft>
                          <a:spcPct val="0"/>
                        </a:spcAft>
                      </a:pP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66040" indent="0" algn="l" eaLnBrk="0" fontAlgn="base">
                        <a:spcBef>
                          <a:spcPts val="400"/>
                        </a:spcBef>
                        <a:spcAft>
                          <a:spcPct val="0"/>
                        </a:spcAft>
                      </a:pP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古希腊</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a:txBody>
                    <a:bodyPr/>
                    <a:p>
                      <a:pPr marL="66675" indent="0" algn="just" eaLnBrk="0" fontAlgn="base">
                        <a:spcBef>
                          <a:spcPts val="800"/>
                        </a:spcBef>
                        <a:spcAft>
                          <a:spcPct val="0"/>
                        </a:spcAft>
                      </a:pP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公元前</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8—</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前</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6</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世纪</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形成了众多小国寡民的城邦。其中，斯巴达是少数人掌握政权的寡头政治的代表</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雅典是多数公民掌权的民主政治的典型</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a:txBody>
                    <a:bodyPr/>
                    <a:p>
                      <a:pPr marL="69850" indent="635" algn="just" eaLnBrk="0" fontAlgn="base">
                        <a:spcBef>
                          <a:spcPts val="800"/>
                        </a:spcBef>
                        <a:spcAft>
                          <a:spcPct val="0"/>
                        </a:spcAft>
                      </a:pP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古希腊的神话、悲剧、喜剧等</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是世界文学的瑰宝</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希罗多德是西方</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“史学之父”；</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修昔底德是政治史传统奠基人</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苏格拉底、柏拉图</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和亚里士多德奠定了西方哲学的基础</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r>
            </a:tbl>
          </a:graphicData>
        </a:graphic>
      </p:graphicFrame>
    </p:spTree>
  </p:cSld>
  <p:clrMapOvr>
    <a:masterClrMapping/>
  </p:clrMapOvr>
  <p:transition spd="med">
    <p:pull/>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089025" y="254000"/>
            <a:ext cx="7332980" cy="583565"/>
          </a:xfrm>
          <a:prstGeom prst="rect">
            <a:avLst/>
          </a:prstGeom>
          <a:noFill/>
        </p:spPr>
        <p:txBody>
          <a:bodyPr wrap="square" rtlCol="0">
            <a:spAutoFit/>
          </a:bodyPr>
          <a:lstStyle/>
          <a:p>
            <a:pPr algn="just"/>
            <a:r>
              <a:rPr lang="en-US" altLang="zh-CN"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、拉丁美洲的殖民地化</a:t>
            </a:r>
            <a:endPar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30225" y="837565"/>
            <a:ext cx="10050145" cy="645160"/>
          </a:xfrm>
          <a:prstGeom prst="rect">
            <a:avLst/>
          </a:prstGeom>
          <a:noFill/>
        </p:spPr>
        <p:txBody>
          <a:bodyPr wrap="square" rtlCol="0">
            <a:noAutofit/>
          </a:bodyPr>
          <a:p>
            <a:pPr indent="457200"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西班牙和葡萄牙在拉丁美洲建立了广大的殖民地</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掠夺财富</a:t>
            </a:r>
            <a:r>
              <a:rPr lang="en-US" altLang="zh-CN" sz="2400">
                <a:latin typeface="宋体" panose="02010600030101010101" pitchFamily="2" charset="-122"/>
                <a:ea typeface="宋体" panose="02010600030101010101" pitchFamily="2" charset="-122"/>
                <a:cs typeface="宋体" panose="02010600030101010101" pitchFamily="2" charset="-122"/>
              </a:rPr>
              <a:t>。</a:t>
            </a:r>
            <a:endParaRPr lang="en-US" altLang="zh-CN"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3" name="表格 2"/>
          <p:cNvGraphicFramePr/>
          <p:nvPr>
            <p:custDataLst>
              <p:tags r:id="rId1"/>
            </p:custDataLst>
          </p:nvPr>
        </p:nvGraphicFramePr>
        <p:xfrm>
          <a:off x="510540" y="1482725"/>
          <a:ext cx="11153140" cy="4812665"/>
        </p:xfrm>
        <a:graphic>
          <a:graphicData uri="http://schemas.openxmlformats.org/drawingml/2006/table">
            <a:tbl>
              <a:tblPr/>
              <a:tblGrid>
                <a:gridCol w="573405"/>
                <a:gridCol w="572135"/>
                <a:gridCol w="5346065"/>
                <a:gridCol w="4661535"/>
              </a:tblGrid>
              <a:tr h="280670">
                <a:tc gridSpan="2">
                  <a:txBody>
                    <a:bodyPr/>
                    <a:p>
                      <a:pPr algn="ctr" fontAlgn="ctr"/>
                      <a:r>
                        <a:rPr lang="zh-CN" altLang="en-US" sz="2000" b="1" i="0">
                          <a:solidFill>
                            <a:srgbClr val="000000"/>
                          </a:solidFill>
                          <a:latin typeface="+mn-ea"/>
                        </a:rPr>
                        <a:t>国家</a:t>
                      </a:r>
                      <a:endParaRPr lang="zh-CN" altLang="en-US" sz="2000" b="1" i="0">
                        <a:solidFill>
                          <a:srgbClr val="000000"/>
                        </a:solidFill>
                        <a:latin typeface="+mn-ea"/>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hMerge="1">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a:txBody>
                    <a:bodyPr/>
                    <a:p>
                      <a:pPr algn="ctr" fontAlgn="ctr"/>
                      <a:r>
                        <a:rPr lang="zh-CN" altLang="en-US" sz="2000" b="0" i="0">
                          <a:solidFill>
                            <a:srgbClr val="000000"/>
                          </a:solidFill>
                          <a:latin typeface="+mn-ea"/>
                        </a:rPr>
                        <a:t>西班牙</a:t>
                      </a:r>
                      <a:endParaRPr lang="zh-CN" altLang="en-US" sz="2000" b="0" i="0">
                        <a:solidFill>
                          <a:srgbClr val="000000"/>
                        </a:solidFill>
                        <a:latin typeface="+mn-ea"/>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2000" b="0" i="0">
                          <a:solidFill>
                            <a:srgbClr val="000000"/>
                          </a:solidFill>
                          <a:latin typeface="+mn-ea"/>
                        </a:rPr>
                        <a:t>葡萄牙</a:t>
                      </a:r>
                      <a:endParaRPr lang="zh-CN" altLang="en-US" sz="2000" b="0" i="0">
                        <a:solidFill>
                          <a:srgbClr val="000000"/>
                        </a:solidFill>
                        <a:latin typeface="+mn-ea"/>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472440">
                <a:tc gridSpan="2">
                  <a:txBody>
                    <a:bodyPr/>
                    <a:p>
                      <a:pPr algn="ctr" fontAlgn="ctr"/>
                      <a:r>
                        <a:rPr lang="zh-CN" altLang="en-US" sz="2000" b="1" i="0">
                          <a:solidFill>
                            <a:srgbClr val="000000"/>
                          </a:solidFill>
                          <a:latin typeface="+mn-ea"/>
                        </a:rPr>
                        <a:t>时间</a:t>
                      </a:r>
                      <a:endParaRPr lang="zh-CN" altLang="en-US" sz="2000" b="1" i="0">
                        <a:solidFill>
                          <a:srgbClr val="000000"/>
                        </a:solidFill>
                        <a:latin typeface="+mn-ea"/>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hMerge="1">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a:txBody>
                    <a:bodyPr/>
                    <a:p>
                      <a:pPr algn="l" fontAlgn="ctr"/>
                      <a:r>
                        <a:rPr lang="en-US" altLang="zh-CN" sz="2000" b="0" i="0">
                          <a:solidFill>
                            <a:srgbClr val="000000"/>
                          </a:solidFill>
                          <a:latin typeface="+mn-ea"/>
                          <a:cs typeface="+mn-ea"/>
                        </a:rPr>
                        <a:t>1496</a:t>
                      </a:r>
                      <a:r>
                        <a:rPr lang="zh-CN" altLang="en-US" sz="2000" b="0" i="0">
                          <a:solidFill>
                            <a:srgbClr val="000000"/>
                          </a:solidFill>
                          <a:latin typeface="+mn-ea"/>
                          <a:cs typeface="+mn-ea"/>
                        </a:rPr>
                        <a:t>年，西班牙在海地建立了第一个永久性殖民地圣多明各</a:t>
                      </a:r>
                      <a:endParaRPr lang="zh-CN" altLang="en-US" sz="2000" b="0" i="0">
                        <a:solidFill>
                          <a:srgbClr val="000000"/>
                        </a:solidFill>
                        <a:latin typeface="+mn-ea"/>
                        <a:cs typeface="+mn-ea"/>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2000" b="0" i="0">
                          <a:solidFill>
                            <a:srgbClr val="000000"/>
                          </a:solidFill>
                          <a:latin typeface="+mn-ea"/>
                        </a:rPr>
                        <a:t>紧随西班牙之后</a:t>
                      </a:r>
                      <a:endParaRPr lang="zh-CN" altLang="en-US" sz="2000" b="0" i="0">
                        <a:solidFill>
                          <a:srgbClr val="000000"/>
                        </a:solidFill>
                        <a:latin typeface="+mn-ea"/>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937260">
                <a:tc gridSpan="2">
                  <a:txBody>
                    <a:bodyPr/>
                    <a:p>
                      <a:pPr algn="ctr" fontAlgn="ctr"/>
                      <a:r>
                        <a:rPr lang="zh-CN" altLang="en-US" sz="2000" b="1" i="0">
                          <a:solidFill>
                            <a:srgbClr val="000000"/>
                          </a:solidFill>
                          <a:latin typeface="+mn-ea"/>
                        </a:rPr>
                        <a:t>殖民范围</a:t>
                      </a:r>
                      <a:endParaRPr lang="zh-CN" altLang="en-US" sz="2000" b="1" i="0">
                        <a:solidFill>
                          <a:srgbClr val="000000"/>
                        </a:solidFill>
                        <a:latin typeface="+mn-ea"/>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hMerge="1">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a:txBody>
                    <a:bodyPr/>
                    <a:p>
                      <a:pPr algn="l" fontAlgn="ctr"/>
                      <a:r>
                        <a:rPr lang="zh-CN" altLang="en-US" sz="2000" b="0" i="0">
                          <a:solidFill>
                            <a:srgbClr val="000000"/>
                          </a:solidFill>
                          <a:latin typeface="+mn-ea"/>
                          <a:cs typeface="+mn-ea"/>
                        </a:rPr>
                        <a:t>到</a:t>
                      </a:r>
                      <a:r>
                        <a:rPr lang="en-US" altLang="zh-CN" sz="2000" b="0" i="0">
                          <a:solidFill>
                            <a:srgbClr val="000000"/>
                          </a:solidFill>
                          <a:latin typeface="+mn-ea"/>
                          <a:cs typeface="+mn-ea"/>
                        </a:rPr>
                        <a:t>16</a:t>
                      </a:r>
                      <a:r>
                        <a:rPr lang="zh-CN" altLang="en-US" sz="2000" b="0" i="0">
                          <a:solidFill>
                            <a:srgbClr val="000000"/>
                          </a:solidFill>
                          <a:latin typeface="+mn-ea"/>
                          <a:cs typeface="+mn-ea"/>
                        </a:rPr>
                        <a:t>世纪中叶，西班牙已经把除巴西之外的大部分南美洲、整个中美洲和部分北美洲变成了自己的殖民地</a:t>
                      </a:r>
                      <a:endParaRPr lang="zh-CN" altLang="en-US" sz="2000" b="0" i="0">
                        <a:solidFill>
                          <a:srgbClr val="000000"/>
                        </a:solidFill>
                        <a:latin typeface="+mn-ea"/>
                        <a:cs typeface="+mn-ea"/>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2000" b="0" i="0">
                          <a:solidFill>
                            <a:srgbClr val="000000"/>
                          </a:solidFill>
                          <a:latin typeface="+mn-ea"/>
                        </a:rPr>
                        <a:t>葡萄牙紧随西班牙之后侵入拉丁美洲，建立了巴西殖民地</a:t>
                      </a:r>
                      <a:endParaRPr lang="zh-CN" altLang="en-US" sz="2000" b="0" i="0">
                        <a:solidFill>
                          <a:srgbClr val="000000"/>
                        </a:solidFill>
                        <a:latin typeface="+mn-ea"/>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343535">
                <a:tc rowSpan="4">
                  <a:txBody>
                    <a:bodyPr/>
                    <a:p>
                      <a:pPr algn="ctr" fontAlgn="ctr"/>
                      <a:r>
                        <a:rPr lang="zh-CN" altLang="en-US" sz="2000" b="1" i="0">
                          <a:solidFill>
                            <a:srgbClr val="000000"/>
                          </a:solidFill>
                          <a:latin typeface="+mn-ea"/>
                        </a:rPr>
                        <a:t>殖民统治</a:t>
                      </a:r>
                      <a:endParaRPr lang="zh-CN" altLang="en-US" sz="2000" b="1" i="0">
                        <a:solidFill>
                          <a:srgbClr val="000000"/>
                        </a:solidFill>
                        <a:latin typeface="+mn-ea"/>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rowSpan="3">
                  <a:txBody>
                    <a:bodyPr/>
                    <a:p>
                      <a:pPr algn="ctr" fontAlgn="ctr"/>
                      <a:r>
                        <a:rPr lang="zh-CN" altLang="en-US" sz="2000" b="1" i="0">
                          <a:solidFill>
                            <a:srgbClr val="000000"/>
                          </a:solidFill>
                          <a:latin typeface="+mn-ea"/>
                        </a:rPr>
                        <a:t>政治</a:t>
                      </a:r>
                      <a:endParaRPr lang="zh-CN" altLang="en-US" sz="2000" b="1" i="0">
                        <a:solidFill>
                          <a:srgbClr val="000000"/>
                        </a:solidFill>
                        <a:latin typeface="+mn-ea"/>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gridSpan="2">
                  <a:txBody>
                    <a:bodyPr/>
                    <a:p>
                      <a:pPr algn="ctr" fontAlgn="ctr"/>
                      <a:r>
                        <a:rPr lang="zh-CN" altLang="en-US" sz="2000" b="0" i="0">
                          <a:solidFill>
                            <a:srgbClr val="000000"/>
                          </a:solidFill>
                          <a:latin typeface="+mn-ea"/>
                        </a:rPr>
                        <a:t>总督治理；专制统治</a:t>
                      </a:r>
                      <a:endParaRPr lang="zh-CN" altLang="en-US" sz="2000" b="0" i="0">
                        <a:solidFill>
                          <a:srgbClr val="000000"/>
                        </a:solidFill>
                        <a:latin typeface="+mn-ea"/>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hMerge="1">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r>
              <a:tr h="936625">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p>
                      <a:pPr algn="l" fontAlgn="ctr"/>
                      <a:r>
                        <a:rPr lang="zh-CN" altLang="en-US" sz="2000" b="0" i="0">
                          <a:solidFill>
                            <a:srgbClr val="000000"/>
                          </a:solidFill>
                          <a:latin typeface="+mn-ea"/>
                        </a:rPr>
                        <a:t>建立了几个总督辖区进行管理；国王任命总督和高级官吏，并派人监督总督，总督代表国王在辖区内行使军事、行政和司法的最高权力</a:t>
                      </a:r>
                      <a:endParaRPr lang="zh-CN" altLang="en-US" sz="2000" b="0" i="0">
                        <a:solidFill>
                          <a:srgbClr val="000000"/>
                        </a:solidFill>
                        <a:latin typeface="+mn-ea"/>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2000" b="0" i="0">
                          <a:solidFill>
                            <a:srgbClr val="000000"/>
                          </a:solidFill>
                          <a:latin typeface="+mn-ea"/>
                        </a:rPr>
                        <a:t>设立总督制度，由国王任命，享有行政权和征税权</a:t>
                      </a:r>
                      <a:endParaRPr lang="zh-CN" altLang="en-US" sz="2000" b="0" i="0">
                        <a:solidFill>
                          <a:srgbClr val="000000"/>
                        </a:solidFill>
                        <a:latin typeface="+mn-ea"/>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90678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gridSpan="2">
                  <a:txBody>
                    <a:bodyPr/>
                    <a:p>
                      <a:pPr algn="l" fontAlgn="ctr"/>
                      <a:r>
                        <a:rPr lang="zh-CN" altLang="en-US" sz="2000" b="0" i="0">
                          <a:solidFill>
                            <a:srgbClr val="000000"/>
                          </a:solidFill>
                          <a:latin typeface="+mn-ea"/>
                          <a:cs typeface="+mn-ea"/>
                        </a:rPr>
                        <a:t>结果：到</a:t>
                      </a:r>
                      <a:r>
                        <a:rPr lang="en-US" altLang="zh-CN" sz="2000" b="0" i="0">
                          <a:solidFill>
                            <a:srgbClr val="000000"/>
                          </a:solidFill>
                          <a:latin typeface="+mn-ea"/>
                          <a:cs typeface="+mn-ea"/>
                        </a:rPr>
                        <a:t>18</a:t>
                      </a:r>
                      <a:r>
                        <a:rPr lang="zh-CN" altLang="en-US" sz="2000" b="0" i="0">
                          <a:solidFill>
                            <a:srgbClr val="000000"/>
                          </a:solidFill>
                          <a:latin typeface="+mn-ea"/>
                          <a:cs typeface="+mn-ea"/>
                        </a:rPr>
                        <a:t>世纪晚期，拉丁美洲已完全处于欧洲列强的殖民统治之下，其中绝大部分土地为西班牙和葡萄牙的殖民地，小部分土地（圭亚那）被荷兰、英国和法国占据</a:t>
                      </a:r>
                      <a:endParaRPr lang="zh-CN" altLang="en-US" sz="2000" b="0" i="0">
                        <a:solidFill>
                          <a:srgbClr val="000000"/>
                        </a:solidFill>
                        <a:latin typeface="+mn-ea"/>
                        <a:cs typeface="+mn-ea"/>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hMerge="1">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r>
              <a:tr h="755015">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p>
                      <a:pPr algn="ctr" fontAlgn="ctr"/>
                      <a:r>
                        <a:rPr lang="zh-CN" altLang="en-US" sz="2000" b="1" i="0">
                          <a:solidFill>
                            <a:srgbClr val="000000"/>
                          </a:solidFill>
                          <a:latin typeface="+mn-ea"/>
                        </a:rPr>
                        <a:t>经济掠夺</a:t>
                      </a:r>
                      <a:endParaRPr lang="zh-CN" altLang="en-US" sz="2000" b="1" i="0">
                        <a:solidFill>
                          <a:srgbClr val="000000"/>
                        </a:solidFill>
                        <a:latin typeface="+mn-ea"/>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gridSpan="2">
                  <a:txBody>
                    <a:bodyPr/>
                    <a:p>
                      <a:pPr algn="l" fontAlgn="ctr"/>
                      <a:r>
                        <a:rPr lang="zh-CN" altLang="en-US" sz="2000" b="0" i="0">
                          <a:solidFill>
                            <a:srgbClr val="000000"/>
                          </a:solidFill>
                          <a:latin typeface="+mn-ea"/>
                          <a:cs typeface="+mn-ea"/>
                        </a:rPr>
                        <a:t>发展种植园经济，开采金银矿，掠夺巨额财富；奴役、屠杀印第安人；黑奴贸易；禁止或限制贸易，限制经济发展</a:t>
                      </a:r>
                      <a:endParaRPr lang="zh-CN" altLang="en-US" sz="2000" b="0" i="0">
                        <a:solidFill>
                          <a:srgbClr val="000000"/>
                        </a:solidFill>
                        <a:latin typeface="+mn-ea"/>
                        <a:cs typeface="+mn-ea"/>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hMerge="1">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r>
            </a:tbl>
          </a:graphicData>
        </a:graphic>
      </p:graphicFrame>
    </p:spTree>
  </p:cSld>
  <p:clrMapOvr>
    <a:masterClrMapping/>
  </p:clrMapOvr>
  <p:transition spd="med">
    <p:pull/>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128395" y="292735"/>
            <a:ext cx="7332980" cy="591820"/>
          </a:xfrm>
          <a:prstGeom prst="rect">
            <a:avLst/>
          </a:prstGeom>
          <a:noFill/>
        </p:spPr>
        <p:txBody>
          <a:bodyPr wrap="square" rtlCol="0">
            <a:noAutofit/>
          </a:bodyPr>
          <a:lstStyle/>
          <a:p>
            <a:pPr algn="just"/>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en-US" altLang="zh-CN"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、亚洲沦为殖民地半殖民地</a:t>
            </a:r>
            <a:endPar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79755" y="894715"/>
            <a:ext cx="10436860" cy="58356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19</a:t>
            </a:r>
            <a:r>
              <a:rPr lang="zh-CN" altLang="en-US" sz="2400">
                <a:latin typeface="宋体" panose="02010600030101010101" pitchFamily="2" charset="-122"/>
                <a:ea typeface="宋体" panose="02010600030101010101" pitchFamily="2" charset="-122"/>
                <a:cs typeface="宋体" panose="02010600030101010101" pitchFamily="2" charset="-122"/>
              </a:rPr>
              <a:t>世纪末</a:t>
            </a:r>
            <a:r>
              <a:rPr lang="en-US" altLang="zh-CN" sz="2400">
                <a:latin typeface="宋体" panose="02010600030101010101" pitchFamily="2" charset="-122"/>
                <a:ea typeface="宋体" panose="02010600030101010101" pitchFamily="2" charset="-122"/>
                <a:cs typeface="宋体" panose="02010600030101010101" pitchFamily="2" charset="-122"/>
              </a:rPr>
              <a:t>20</a:t>
            </a:r>
            <a:r>
              <a:rPr lang="zh-CN" altLang="en-US" sz="2400">
                <a:latin typeface="宋体" panose="02010600030101010101" pitchFamily="2" charset="-122"/>
                <a:ea typeface="宋体" panose="02010600030101010101" pitchFamily="2" charset="-122"/>
                <a:cs typeface="宋体" panose="02010600030101010101" pitchFamily="2" charset="-122"/>
              </a:rPr>
              <a:t>世纪初</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绝大多数亚洲国家沦为殖民地或半殖民地</a:t>
            </a:r>
            <a:r>
              <a:rPr lang="en-US" altLang="zh-CN" sz="2400">
                <a:latin typeface="宋体" panose="02010600030101010101" pitchFamily="2" charset="-122"/>
                <a:ea typeface="宋体" panose="02010600030101010101" pitchFamily="2" charset="-122"/>
                <a:cs typeface="宋体" panose="02010600030101010101" pitchFamily="2" charset="-122"/>
              </a:rPr>
              <a:t>。</a:t>
            </a:r>
            <a:endParaRPr lang="en-US" altLang="zh-CN"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表格 1"/>
          <p:cNvGraphicFramePr/>
          <p:nvPr>
            <p:custDataLst>
              <p:tags r:id="rId1"/>
            </p:custDataLst>
          </p:nvPr>
        </p:nvGraphicFramePr>
        <p:xfrm>
          <a:off x="513715" y="1619885"/>
          <a:ext cx="11351260" cy="4299585"/>
        </p:xfrm>
        <a:graphic>
          <a:graphicData uri="http://schemas.openxmlformats.org/drawingml/2006/table">
            <a:tbl>
              <a:tblPr/>
              <a:tblGrid>
                <a:gridCol w="1550035"/>
                <a:gridCol w="1258570"/>
                <a:gridCol w="1328420"/>
                <a:gridCol w="1447165"/>
                <a:gridCol w="5767070"/>
              </a:tblGrid>
              <a:tr h="436880">
                <a:tc>
                  <a:txBody>
                    <a:bodyPr/>
                    <a:p>
                      <a:pPr marL="407035" indent="0" algn="l" eaLnBrk="0" fontAlgn="base">
                        <a:spcBef>
                          <a:spcPts val="500"/>
                        </a:spcBef>
                        <a:spcAft>
                          <a:spcPct val="0"/>
                        </a:spcAft>
                      </a:pPr>
                      <a:r>
                        <a:rPr lang="en-US" altLang="zh-CN" sz="2400" b="1">
                          <a:solidFill>
                            <a:srgbClr val="000000"/>
                          </a:solidFill>
                          <a:latin typeface="+mn-ea"/>
                        </a:rPr>
                        <a:t> </a:t>
                      </a:r>
                      <a:r>
                        <a:rPr lang="zh-CN" sz="2400" b="1">
                          <a:solidFill>
                            <a:srgbClr val="000000"/>
                          </a:solidFill>
                          <a:latin typeface="+mn-ea"/>
                        </a:rPr>
                        <a:t>时间</a:t>
                      </a:r>
                      <a:endParaRPr lang="zh-CN" sz="2400" b="1">
                        <a:solidFill>
                          <a:srgbClr val="000000"/>
                        </a:solidFill>
                        <a:latin typeface="+mn-ea"/>
                      </a:endParaRPr>
                    </a:p>
                  </a:txBody>
                  <a:tcPr marL="0" marR="0" marT="0" marB="0" anchor="ctr"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p>
                      <a:pPr marL="200025" indent="0" algn="l" eaLnBrk="0" fontAlgn="base">
                        <a:spcBef>
                          <a:spcPts val="500"/>
                        </a:spcBef>
                        <a:spcAft>
                          <a:spcPct val="0"/>
                        </a:spcAft>
                      </a:pPr>
                      <a:r>
                        <a:rPr lang="zh-CN" sz="2400" b="1">
                          <a:solidFill>
                            <a:srgbClr val="000000"/>
                          </a:solidFill>
                          <a:latin typeface="+mn-ea"/>
                        </a:rPr>
                        <a:t>地域</a:t>
                      </a:r>
                      <a:endParaRPr lang="zh-CN" sz="2400" b="1">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p>
                      <a:pPr marL="135255" indent="0" algn="l" eaLnBrk="0" fontAlgn="base">
                        <a:spcBef>
                          <a:spcPts val="500"/>
                        </a:spcBef>
                        <a:spcAft>
                          <a:spcPct val="0"/>
                        </a:spcAft>
                      </a:pPr>
                      <a:r>
                        <a:rPr lang="en-US" altLang="zh-CN" sz="2400" b="1">
                          <a:solidFill>
                            <a:srgbClr val="000000"/>
                          </a:solidFill>
                          <a:latin typeface="+mn-ea"/>
                        </a:rPr>
                        <a:t> </a:t>
                      </a:r>
                      <a:r>
                        <a:rPr lang="zh-CN" sz="2400" b="1">
                          <a:solidFill>
                            <a:srgbClr val="000000"/>
                          </a:solidFill>
                          <a:latin typeface="+mn-ea"/>
                        </a:rPr>
                        <a:t>殖民国</a:t>
                      </a:r>
                      <a:endParaRPr lang="zh-CN" sz="2400" b="1">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gridSpan="2">
                  <a:txBody>
                    <a:bodyPr/>
                    <a:p>
                      <a:pPr marL="1657985" indent="0" algn="l" eaLnBrk="0" fontAlgn="base">
                        <a:spcBef>
                          <a:spcPts val="500"/>
                        </a:spcBef>
                        <a:spcAft>
                          <a:spcPct val="0"/>
                        </a:spcAft>
                      </a:pPr>
                      <a:r>
                        <a:rPr lang="en-US" altLang="zh-CN" sz="2400" b="1">
                          <a:solidFill>
                            <a:srgbClr val="000000"/>
                          </a:solidFill>
                          <a:latin typeface="+mn-ea"/>
                        </a:rPr>
                        <a:t>        </a:t>
                      </a:r>
                      <a:r>
                        <a:rPr lang="zh-CN" sz="2400" b="1">
                          <a:solidFill>
                            <a:srgbClr val="000000"/>
                          </a:solidFill>
                          <a:latin typeface="+mn-ea"/>
                        </a:rPr>
                        <a:t>概况</a:t>
                      </a:r>
                      <a:endParaRPr lang="zh-CN" sz="2400" b="1">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hMerge="1">
                  <a:tcPr>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r>
              <a:tr h="731520">
                <a:tc rowSpan="2">
                  <a:txBody>
                    <a:bodyPr/>
                    <a:p>
                      <a:pPr marL="323850" indent="0" algn="l" eaLnBrk="0" fontAlgn="base">
                        <a:spcBef>
                          <a:spcPts val="1600"/>
                        </a:spcBef>
                        <a:spcAft>
                          <a:spcPct val="0"/>
                        </a:spcAft>
                      </a:pPr>
                      <a:r>
                        <a:rPr lang="en-US" altLang="zh-CN" sz="2400">
                          <a:solidFill>
                            <a:srgbClr val="000000"/>
                          </a:solidFill>
                          <a:latin typeface="+mn-ea"/>
                          <a:cs typeface="+mn-ea"/>
                        </a:rPr>
                        <a:t>16</a:t>
                      </a:r>
                      <a:r>
                        <a:rPr lang="zh-CN" sz="2400">
                          <a:solidFill>
                            <a:srgbClr val="000000"/>
                          </a:solidFill>
                          <a:latin typeface="+mn-ea"/>
                          <a:cs typeface="+mn-ea"/>
                        </a:rPr>
                        <a:t>世纪</a:t>
                      </a:r>
                      <a:endParaRPr lang="zh-CN" sz="2400">
                        <a:solidFill>
                          <a:srgbClr val="000000"/>
                        </a:solidFill>
                        <a:latin typeface="+mn-ea"/>
                        <a:cs typeface="+mn-ea"/>
                      </a:endParaRPr>
                    </a:p>
                  </a:txBody>
                  <a:tcPr marL="0" marR="0" marT="0" marB="0" anchor="ctr"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rowSpan="2">
                  <a:txBody>
                    <a:bodyPr/>
                    <a:p>
                      <a:pPr marL="200025" indent="0" algn="ctr" eaLnBrk="0" fontAlgn="base">
                        <a:spcBef>
                          <a:spcPts val="1600"/>
                        </a:spcBef>
                        <a:spcAft>
                          <a:spcPct val="0"/>
                        </a:spcAft>
                      </a:pPr>
                      <a:r>
                        <a:rPr lang="zh-CN" sz="2400">
                          <a:solidFill>
                            <a:srgbClr val="000000"/>
                          </a:solidFill>
                          <a:latin typeface="+mn-ea"/>
                        </a:rPr>
                        <a:t>亚洲</a:t>
                      </a:r>
                      <a:endParaRPr lang="zh-CN" sz="2400">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135255" indent="0" algn="ctr" eaLnBrk="0" fontAlgn="base">
                        <a:spcBef>
                          <a:spcPts val="500"/>
                        </a:spcBef>
                        <a:spcAft>
                          <a:spcPct val="0"/>
                        </a:spcAft>
                      </a:pPr>
                      <a:r>
                        <a:rPr lang="zh-CN" sz="2400">
                          <a:solidFill>
                            <a:srgbClr val="000000"/>
                          </a:solidFill>
                          <a:latin typeface="+mn-ea"/>
                        </a:rPr>
                        <a:t>葡萄牙</a:t>
                      </a:r>
                      <a:endParaRPr lang="zh-CN" sz="2400">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rowSpan="2">
                  <a:txBody>
                    <a:bodyPr/>
                    <a:p>
                      <a:pPr marL="134620" indent="0" algn="l" eaLnBrk="0" fontAlgn="base">
                        <a:spcBef>
                          <a:spcPts val="800"/>
                        </a:spcBef>
                        <a:spcAft>
                          <a:spcPct val="0"/>
                        </a:spcAft>
                      </a:pPr>
                      <a:r>
                        <a:rPr lang="zh-CN" sz="2400">
                          <a:solidFill>
                            <a:srgbClr val="000000"/>
                          </a:solidFill>
                          <a:latin typeface="+mn-ea"/>
                        </a:rPr>
                        <a:t>建立商站</a:t>
                      </a:r>
                      <a:endParaRPr lang="zh-CN" sz="2400">
                        <a:solidFill>
                          <a:srgbClr val="000000"/>
                        </a:solidFill>
                        <a:latin typeface="+mn-ea"/>
                      </a:endParaRPr>
                    </a:p>
                    <a:p>
                      <a:pPr marL="134620" indent="0" algn="l" eaLnBrk="0" fontAlgn="base">
                        <a:spcBef>
                          <a:spcPts val="200"/>
                        </a:spcBef>
                        <a:spcAft>
                          <a:spcPct val="0"/>
                        </a:spcAft>
                      </a:pPr>
                      <a:r>
                        <a:rPr lang="zh-CN" sz="2400">
                          <a:solidFill>
                            <a:srgbClr val="000000"/>
                          </a:solidFill>
                          <a:latin typeface="+mn-ea"/>
                        </a:rPr>
                        <a:t>控制商路</a:t>
                      </a:r>
                      <a:endParaRPr lang="zh-CN" sz="2400">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70485" indent="0" algn="l" eaLnBrk="0" fontAlgn="base">
                        <a:spcBef>
                          <a:spcPts val="500"/>
                        </a:spcBef>
                        <a:spcAft>
                          <a:spcPct val="0"/>
                        </a:spcAft>
                      </a:pPr>
                      <a:r>
                        <a:rPr lang="zh-CN" sz="2400">
                          <a:solidFill>
                            <a:srgbClr val="000000"/>
                          </a:solidFill>
                          <a:latin typeface="+mn-ea"/>
                        </a:rPr>
                        <a:t>在亚洲建立了包括中国澳门在内的几十个商站</a:t>
                      </a:r>
                      <a:endParaRPr lang="zh-CN" sz="2400">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503555">
                <a:tc vMerge="1">
                  <a:tcPr>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B w="3175" cap="flat" cmpd="sng">
                      <a:solidFill>
                        <a:srgbClr val="000000"/>
                      </a:solidFill>
                      <a:prstDash val="solid"/>
                      <a:headEnd type="none" w="med" len="med"/>
                      <a:tailEnd type="none" w="med" len="med"/>
                    </a:lnB>
                  </a:tcPr>
                </a:tc>
                <a:tc vMerge="1">
                  <a:tcPr>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B w="3175" cap="flat" cmpd="sng">
                      <a:solidFill>
                        <a:srgbClr val="000000"/>
                      </a:solidFill>
                      <a:prstDash val="solid"/>
                      <a:headEnd type="none" w="med" len="med"/>
                      <a:tailEnd type="none" w="med" len="med"/>
                    </a:lnB>
                  </a:tcPr>
                </a:tc>
                <a:tc>
                  <a:txBody>
                    <a:bodyPr/>
                    <a:p>
                      <a:pPr marL="134620" indent="0" algn="ctr" eaLnBrk="0" fontAlgn="base">
                        <a:spcBef>
                          <a:spcPts val="500"/>
                        </a:spcBef>
                        <a:spcAft>
                          <a:spcPct val="0"/>
                        </a:spcAft>
                      </a:pPr>
                      <a:r>
                        <a:rPr lang="zh-CN" sz="2400">
                          <a:solidFill>
                            <a:srgbClr val="000000"/>
                          </a:solidFill>
                          <a:latin typeface="+mn-ea"/>
                        </a:rPr>
                        <a:t>西班牙</a:t>
                      </a:r>
                      <a:endParaRPr lang="zh-CN" sz="2400">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vMerge="1">
                  <a:tcPr>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B w="3175" cap="flat" cmpd="sng">
                      <a:solidFill>
                        <a:srgbClr val="000000"/>
                      </a:solidFill>
                      <a:prstDash val="solid"/>
                      <a:headEnd type="none" w="med" len="med"/>
                      <a:tailEnd type="none" w="med" len="med"/>
                    </a:lnB>
                  </a:tcPr>
                </a:tc>
                <a:tc>
                  <a:txBody>
                    <a:bodyPr/>
                    <a:p>
                      <a:pPr marL="69215" indent="0" algn="l" eaLnBrk="0" fontAlgn="base">
                        <a:spcBef>
                          <a:spcPts val="500"/>
                        </a:spcBef>
                        <a:spcAft>
                          <a:spcPct val="0"/>
                        </a:spcAft>
                      </a:pPr>
                      <a:r>
                        <a:rPr lang="zh-CN" sz="2400">
                          <a:solidFill>
                            <a:srgbClr val="000000"/>
                          </a:solidFill>
                          <a:latin typeface="+mn-ea"/>
                          <a:cs typeface="+mn-ea"/>
                        </a:rPr>
                        <a:t>入侵菲律宾</a:t>
                      </a:r>
                      <a:r>
                        <a:rPr lang="en-US" altLang="zh-CN" sz="2400">
                          <a:solidFill>
                            <a:srgbClr val="000000"/>
                          </a:solidFill>
                          <a:latin typeface="+mn-ea"/>
                          <a:cs typeface="+mn-ea"/>
                        </a:rPr>
                        <a:t>,</a:t>
                      </a:r>
                      <a:r>
                        <a:rPr lang="zh-CN" sz="2400">
                          <a:solidFill>
                            <a:srgbClr val="000000"/>
                          </a:solidFill>
                          <a:latin typeface="+mn-ea"/>
                          <a:cs typeface="+mn-ea"/>
                        </a:rPr>
                        <a:t>将其变成殖民地</a:t>
                      </a:r>
                      <a:endParaRPr lang="zh-CN" sz="2400">
                        <a:solidFill>
                          <a:srgbClr val="000000"/>
                        </a:solidFill>
                        <a:latin typeface="+mn-ea"/>
                        <a:cs typeface="+mn-ea"/>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457200">
                <a:tc gridSpan="5">
                  <a:txBody>
                    <a:bodyPr/>
                    <a:p>
                      <a:pPr marL="1349375" indent="0" algn="l" eaLnBrk="0" fontAlgn="base">
                        <a:spcBef>
                          <a:spcPts val="600"/>
                        </a:spcBef>
                        <a:spcAft>
                          <a:spcPct val="0"/>
                        </a:spcAft>
                      </a:pPr>
                      <a:r>
                        <a:rPr lang="en-US" altLang="zh-CN" sz="2400">
                          <a:solidFill>
                            <a:srgbClr val="000000"/>
                          </a:solidFill>
                          <a:latin typeface="+mn-ea"/>
                          <a:cs typeface="+mn-ea"/>
                        </a:rPr>
                        <a:t>17</a:t>
                      </a:r>
                      <a:r>
                        <a:rPr lang="zh-CN" sz="2400">
                          <a:solidFill>
                            <a:srgbClr val="000000"/>
                          </a:solidFill>
                          <a:latin typeface="+mn-ea"/>
                          <a:cs typeface="+mn-ea"/>
                        </a:rPr>
                        <a:t>世纪开始，</a:t>
                      </a:r>
                      <a:r>
                        <a:rPr lang="zh-CN" altLang="en-US" sz="2400">
                          <a:solidFill>
                            <a:srgbClr val="000000"/>
                          </a:solidFill>
                          <a:latin typeface="+mn-ea"/>
                          <a:cs typeface="+mn-ea"/>
                        </a:rPr>
                        <a:t>英国、荷兰、法国成为殖民地侵略活</a:t>
                      </a:r>
                      <a:r>
                        <a:rPr lang="zh-CN" sz="2400">
                          <a:solidFill>
                            <a:srgbClr val="000000"/>
                          </a:solidFill>
                          <a:latin typeface="+mn-ea"/>
                          <a:cs typeface="+mn-ea"/>
                        </a:rPr>
                        <a:t>动的主角</a:t>
                      </a:r>
                      <a:endParaRPr lang="zh-CN" sz="2400">
                        <a:solidFill>
                          <a:srgbClr val="000000"/>
                        </a:solidFill>
                        <a:latin typeface="+mn-ea"/>
                        <a:cs typeface="+mn-ea"/>
                      </a:endParaRPr>
                    </a:p>
                  </a:txBody>
                  <a:tcPr marL="0" marR="0" marT="0" marB="0" anchor="ctr"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r>
              <a:tr h="2170430">
                <a:tc>
                  <a:txBody>
                    <a:bodyPr/>
                    <a:p>
                      <a:pPr marL="965200" indent="0" algn="l" eaLnBrk="0" fontAlgn="base">
                        <a:lnSpc>
                          <a:spcPct val="137000"/>
                        </a:lnSpc>
                        <a:spcBef>
                          <a:spcPct val="0"/>
                        </a:spcBef>
                        <a:spcAft>
                          <a:spcPct val="0"/>
                        </a:spcAft>
                      </a:pPr>
                      <a:r>
                        <a:rPr lang="en-US" altLang="zh-CN" sz="2400">
                          <a:solidFill>
                            <a:srgbClr val="000000"/>
                          </a:solidFill>
                          <a:latin typeface="+mn-ea"/>
                          <a:cs typeface="+mn-ea"/>
                        </a:rPr>
                        <a:t> </a:t>
                      </a:r>
                      <a:endParaRPr lang="en-US" altLang="zh-CN" sz="2400">
                        <a:solidFill>
                          <a:srgbClr val="000000"/>
                        </a:solidFill>
                        <a:latin typeface="+mn-ea"/>
                        <a:cs typeface="+mn-ea"/>
                      </a:endParaRPr>
                    </a:p>
                    <a:p>
                      <a:pPr marL="965200" indent="0" algn="l" eaLnBrk="0" fontAlgn="base">
                        <a:lnSpc>
                          <a:spcPct val="137000"/>
                        </a:lnSpc>
                        <a:spcBef>
                          <a:spcPct val="0"/>
                        </a:spcBef>
                        <a:spcAft>
                          <a:spcPct val="0"/>
                        </a:spcAft>
                      </a:pPr>
                      <a:r>
                        <a:rPr lang="en-US" altLang="zh-CN" sz="2400">
                          <a:solidFill>
                            <a:srgbClr val="000000"/>
                          </a:solidFill>
                          <a:latin typeface="+mn-ea"/>
                          <a:cs typeface="+mn-ea"/>
                        </a:rPr>
                        <a:t> </a:t>
                      </a:r>
                      <a:endParaRPr lang="en-US" altLang="zh-CN" sz="2400">
                        <a:solidFill>
                          <a:srgbClr val="000000"/>
                        </a:solidFill>
                        <a:latin typeface="+mn-ea"/>
                        <a:cs typeface="+mn-ea"/>
                      </a:endParaRPr>
                    </a:p>
                    <a:p>
                      <a:pPr marL="257175" indent="0" algn="l" eaLnBrk="0" fontAlgn="base">
                        <a:spcBef>
                          <a:spcPts val="400"/>
                        </a:spcBef>
                        <a:spcAft>
                          <a:spcPct val="0"/>
                        </a:spcAft>
                      </a:pPr>
                      <a:r>
                        <a:rPr lang="en-US" altLang="zh-CN" sz="2400">
                          <a:solidFill>
                            <a:srgbClr val="000000"/>
                          </a:solidFill>
                          <a:latin typeface="+mn-ea"/>
                          <a:cs typeface="+mn-ea"/>
                        </a:rPr>
                        <a:t>17</a:t>
                      </a:r>
                      <a:r>
                        <a:rPr lang="zh-CN" sz="2400">
                          <a:solidFill>
                            <a:srgbClr val="000000"/>
                          </a:solidFill>
                          <a:latin typeface="+mn-ea"/>
                          <a:cs typeface="+mn-ea"/>
                        </a:rPr>
                        <a:t>世纪初</a:t>
                      </a:r>
                      <a:endParaRPr lang="zh-CN" sz="2400">
                        <a:solidFill>
                          <a:srgbClr val="000000"/>
                        </a:solidFill>
                        <a:latin typeface="+mn-ea"/>
                        <a:cs typeface="+mn-ea"/>
                      </a:endParaRPr>
                    </a:p>
                  </a:txBody>
                  <a:tcPr marL="0" marR="0" marT="0" marB="0" anchor="ctr"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a:txBody>
                    <a:bodyPr/>
                    <a:p>
                      <a:pPr marL="965200" indent="0" algn="l" eaLnBrk="0" fontAlgn="base">
                        <a:lnSpc>
                          <a:spcPct val="137000"/>
                        </a:lnSpc>
                        <a:spcBef>
                          <a:spcPct val="0"/>
                        </a:spcBef>
                        <a:spcAft>
                          <a:spcPct val="0"/>
                        </a:spcAft>
                      </a:pPr>
                      <a:r>
                        <a:rPr lang="en-US" altLang="zh-CN" sz="2400">
                          <a:solidFill>
                            <a:srgbClr val="000000"/>
                          </a:solidFill>
                          <a:latin typeface="+mn-ea"/>
                          <a:cs typeface="+mn-ea"/>
                        </a:rPr>
                        <a:t> </a:t>
                      </a:r>
                      <a:endParaRPr lang="en-US" altLang="zh-CN" sz="2400">
                        <a:solidFill>
                          <a:srgbClr val="000000"/>
                        </a:solidFill>
                        <a:latin typeface="+mn-ea"/>
                        <a:cs typeface="+mn-ea"/>
                      </a:endParaRPr>
                    </a:p>
                    <a:p>
                      <a:pPr marL="965200" indent="0" algn="l" eaLnBrk="0" fontAlgn="base">
                        <a:lnSpc>
                          <a:spcPct val="137000"/>
                        </a:lnSpc>
                        <a:spcBef>
                          <a:spcPct val="0"/>
                        </a:spcBef>
                        <a:spcAft>
                          <a:spcPct val="0"/>
                        </a:spcAft>
                      </a:pPr>
                      <a:r>
                        <a:rPr lang="en-US" altLang="zh-CN" sz="2400">
                          <a:solidFill>
                            <a:srgbClr val="000000"/>
                          </a:solidFill>
                          <a:latin typeface="+mn-ea"/>
                          <a:cs typeface="+mn-ea"/>
                        </a:rPr>
                        <a:t> </a:t>
                      </a:r>
                      <a:endParaRPr lang="en-US" altLang="zh-CN" sz="2400">
                        <a:solidFill>
                          <a:srgbClr val="000000"/>
                        </a:solidFill>
                        <a:latin typeface="+mn-ea"/>
                        <a:cs typeface="+mn-ea"/>
                      </a:endParaRPr>
                    </a:p>
                    <a:p>
                      <a:pPr marL="198120" indent="0" algn="l" eaLnBrk="0" fontAlgn="base">
                        <a:spcBef>
                          <a:spcPts val="400"/>
                        </a:spcBef>
                        <a:spcAft>
                          <a:spcPct val="0"/>
                        </a:spcAft>
                      </a:pPr>
                      <a:r>
                        <a:rPr lang="zh-CN" sz="2400">
                          <a:solidFill>
                            <a:srgbClr val="000000"/>
                          </a:solidFill>
                          <a:latin typeface="+mn-ea"/>
                          <a:cs typeface="+mn-ea"/>
                        </a:rPr>
                        <a:t>南亚</a:t>
                      </a:r>
                      <a:endParaRPr lang="zh-CN" sz="2400">
                        <a:solidFill>
                          <a:srgbClr val="000000"/>
                        </a:solidFill>
                        <a:latin typeface="+mn-ea"/>
                        <a:cs typeface="+mn-ea"/>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a:txBody>
                    <a:bodyPr/>
                    <a:p>
                      <a:pPr marL="965200" indent="0" algn="l" eaLnBrk="0" fontAlgn="base">
                        <a:lnSpc>
                          <a:spcPct val="137000"/>
                        </a:lnSpc>
                        <a:spcBef>
                          <a:spcPct val="0"/>
                        </a:spcBef>
                        <a:spcAft>
                          <a:spcPct val="0"/>
                        </a:spcAft>
                      </a:pPr>
                      <a:r>
                        <a:rPr lang="en-US" altLang="zh-CN" sz="2400">
                          <a:solidFill>
                            <a:srgbClr val="000000"/>
                          </a:solidFill>
                          <a:latin typeface="+mn-ea"/>
                          <a:cs typeface="+mn-ea"/>
                        </a:rPr>
                        <a:t> </a:t>
                      </a:r>
                      <a:endParaRPr lang="en-US" altLang="zh-CN" sz="2400">
                        <a:solidFill>
                          <a:srgbClr val="000000"/>
                        </a:solidFill>
                        <a:latin typeface="+mn-ea"/>
                        <a:cs typeface="+mn-ea"/>
                      </a:endParaRPr>
                    </a:p>
                    <a:p>
                      <a:pPr marL="965200" indent="0" algn="l" eaLnBrk="0" fontAlgn="base">
                        <a:lnSpc>
                          <a:spcPct val="137000"/>
                        </a:lnSpc>
                        <a:spcBef>
                          <a:spcPct val="0"/>
                        </a:spcBef>
                        <a:spcAft>
                          <a:spcPct val="0"/>
                        </a:spcAft>
                      </a:pPr>
                      <a:r>
                        <a:rPr lang="en-US" altLang="zh-CN" sz="2400">
                          <a:solidFill>
                            <a:srgbClr val="000000"/>
                          </a:solidFill>
                          <a:latin typeface="+mn-ea"/>
                          <a:cs typeface="+mn-ea"/>
                        </a:rPr>
                        <a:t> </a:t>
                      </a:r>
                      <a:endParaRPr lang="en-US" altLang="zh-CN" sz="2400">
                        <a:solidFill>
                          <a:srgbClr val="000000"/>
                        </a:solidFill>
                        <a:latin typeface="+mn-ea"/>
                        <a:cs typeface="+mn-ea"/>
                      </a:endParaRPr>
                    </a:p>
                    <a:p>
                      <a:pPr marL="199390" indent="0" algn="ctr" eaLnBrk="0" fontAlgn="base">
                        <a:spcBef>
                          <a:spcPts val="400"/>
                        </a:spcBef>
                        <a:spcAft>
                          <a:spcPct val="0"/>
                        </a:spcAft>
                      </a:pPr>
                      <a:r>
                        <a:rPr lang="zh-CN" sz="2400">
                          <a:solidFill>
                            <a:srgbClr val="000000"/>
                          </a:solidFill>
                          <a:latin typeface="+mn-ea"/>
                          <a:cs typeface="+mn-ea"/>
                        </a:rPr>
                        <a:t>英国</a:t>
                      </a:r>
                      <a:endParaRPr lang="zh-CN" sz="2400">
                        <a:solidFill>
                          <a:srgbClr val="000000"/>
                        </a:solidFill>
                        <a:latin typeface="+mn-ea"/>
                        <a:cs typeface="+mn-ea"/>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gridSpan="2">
                  <a:txBody>
                    <a:bodyPr/>
                    <a:p>
                      <a:pPr marL="67310" indent="0" algn="just" eaLnBrk="0" fontAlgn="base">
                        <a:spcBef>
                          <a:spcPts val="600"/>
                        </a:spcBef>
                        <a:spcAft>
                          <a:spcPct val="0"/>
                        </a:spcAft>
                      </a:pPr>
                      <a:r>
                        <a:rPr lang="en-US" altLang="zh-CN" sz="2400">
                          <a:solidFill>
                            <a:srgbClr val="000000"/>
                          </a:solidFill>
                          <a:latin typeface="+mn-ea"/>
                          <a:cs typeface="+mn-ea"/>
                        </a:rPr>
                        <a:t>①17</a:t>
                      </a:r>
                      <a:r>
                        <a:rPr lang="zh-CN" sz="2400">
                          <a:solidFill>
                            <a:srgbClr val="000000"/>
                          </a:solidFill>
                          <a:latin typeface="+mn-ea"/>
                          <a:cs typeface="+mn-ea"/>
                        </a:rPr>
                        <a:t>世纪初</a:t>
                      </a:r>
                      <a:r>
                        <a:rPr lang="en-US" altLang="zh-CN" sz="2400">
                          <a:solidFill>
                            <a:srgbClr val="000000"/>
                          </a:solidFill>
                          <a:latin typeface="+mn-ea"/>
                          <a:cs typeface="+mn-ea"/>
                        </a:rPr>
                        <a:t>,</a:t>
                      </a:r>
                      <a:r>
                        <a:rPr lang="zh-CN" altLang="en-US" sz="2400">
                          <a:solidFill>
                            <a:srgbClr val="000000"/>
                          </a:solidFill>
                          <a:latin typeface="+mn-ea"/>
                          <a:cs typeface="+mn-ea"/>
                        </a:rPr>
                        <a:t>英国人来到印度。</a:t>
                      </a:r>
                      <a:r>
                        <a:rPr lang="en-US" altLang="zh-CN" sz="2400">
                          <a:solidFill>
                            <a:srgbClr val="000000"/>
                          </a:solidFill>
                          <a:latin typeface="+mn-ea"/>
                          <a:cs typeface="+mn-ea"/>
                        </a:rPr>
                        <a:t>②</a:t>
                      </a:r>
                      <a:r>
                        <a:rPr lang="zh-CN" altLang="en-US" sz="2400">
                          <a:solidFill>
                            <a:srgbClr val="000000"/>
                          </a:solidFill>
                          <a:latin typeface="+mn-ea"/>
                          <a:cs typeface="+mn-ea"/>
                        </a:rPr>
                        <a:t>英国通过东印度公司，采</a:t>
                      </a:r>
                      <a:r>
                        <a:rPr lang="zh-CN" sz="2400">
                          <a:solidFill>
                            <a:srgbClr val="000000"/>
                          </a:solidFill>
                          <a:latin typeface="+mn-ea"/>
                          <a:cs typeface="+mn-ea"/>
                        </a:rPr>
                        <a:t>取走私鸦片等手段</a:t>
                      </a:r>
                      <a:r>
                        <a:rPr lang="zh-CN" altLang="en-US" sz="2400">
                          <a:solidFill>
                            <a:srgbClr val="000000"/>
                          </a:solidFill>
                          <a:latin typeface="+mn-ea"/>
                          <a:cs typeface="+mn-ea"/>
                        </a:rPr>
                        <a:t>，</a:t>
                      </a:r>
                      <a:r>
                        <a:rPr lang="zh-CN" sz="2400">
                          <a:solidFill>
                            <a:srgbClr val="000000"/>
                          </a:solidFill>
                          <a:latin typeface="+mn-ea"/>
                          <a:cs typeface="+mn-ea"/>
                        </a:rPr>
                        <a:t>掠夺了大量财富和巨额利润</a:t>
                      </a:r>
                      <a:r>
                        <a:rPr lang="zh-CN" altLang="en-US" sz="2400">
                          <a:solidFill>
                            <a:srgbClr val="000000"/>
                          </a:solidFill>
                          <a:latin typeface="+mn-ea"/>
                          <a:cs typeface="+mn-ea"/>
                        </a:rPr>
                        <a:t>。</a:t>
                      </a:r>
                      <a:r>
                        <a:rPr lang="en-US" altLang="zh-CN" sz="2400">
                          <a:solidFill>
                            <a:srgbClr val="000000"/>
                          </a:solidFill>
                          <a:latin typeface="+mn-ea"/>
                          <a:cs typeface="+mn-ea"/>
                        </a:rPr>
                        <a:t>③</a:t>
                      </a:r>
                      <a:r>
                        <a:rPr lang="zh-CN" altLang="en-US" sz="2400">
                          <a:solidFill>
                            <a:srgbClr val="000000"/>
                          </a:solidFill>
                          <a:latin typeface="+mn-ea"/>
                          <a:cs typeface="+mn-ea"/>
                        </a:rPr>
                        <a:t>利用印</a:t>
                      </a:r>
                      <a:r>
                        <a:rPr lang="zh-CN" sz="2400">
                          <a:solidFill>
                            <a:srgbClr val="000000"/>
                          </a:solidFill>
                          <a:latin typeface="+mn-ea"/>
                          <a:cs typeface="+mn-ea"/>
                        </a:rPr>
                        <a:t>度各地封建割据严重、国内社会矛盾尖锐的弱点</a:t>
                      </a:r>
                      <a:r>
                        <a:rPr lang="zh-CN" altLang="en-US" sz="2400">
                          <a:solidFill>
                            <a:srgbClr val="000000"/>
                          </a:solidFill>
                          <a:latin typeface="+mn-ea"/>
                          <a:cs typeface="+mn-ea"/>
                        </a:rPr>
                        <a:t>，</a:t>
                      </a:r>
                      <a:r>
                        <a:rPr lang="zh-CN" sz="2400">
                          <a:solidFill>
                            <a:srgbClr val="000000"/>
                          </a:solidFill>
                          <a:latin typeface="+mn-ea"/>
                          <a:cs typeface="+mn-ea"/>
                        </a:rPr>
                        <a:t>挑动印度人打印度人</a:t>
                      </a:r>
                      <a:r>
                        <a:rPr lang="zh-CN" altLang="en-US" sz="2400">
                          <a:solidFill>
                            <a:srgbClr val="000000"/>
                          </a:solidFill>
                          <a:latin typeface="+mn-ea"/>
                          <a:cs typeface="+mn-ea"/>
                        </a:rPr>
                        <a:t>，</a:t>
                      </a:r>
                      <a:r>
                        <a:rPr lang="zh-CN" sz="2400">
                          <a:solidFill>
                            <a:srgbClr val="000000"/>
                          </a:solidFill>
                          <a:latin typeface="+mn-ea"/>
                          <a:cs typeface="+mn-ea"/>
                        </a:rPr>
                        <a:t>坐收渔利</a:t>
                      </a:r>
                      <a:r>
                        <a:rPr lang="zh-CN" altLang="en-US" sz="2400">
                          <a:solidFill>
                            <a:srgbClr val="000000"/>
                          </a:solidFill>
                          <a:latin typeface="+mn-ea"/>
                          <a:cs typeface="+mn-ea"/>
                        </a:rPr>
                        <a:t>；</a:t>
                      </a:r>
                      <a:r>
                        <a:rPr lang="zh-CN" sz="2400">
                          <a:solidFill>
                            <a:srgbClr val="000000"/>
                          </a:solidFill>
                          <a:latin typeface="+mn-ea"/>
                          <a:cs typeface="+mn-ea"/>
                        </a:rPr>
                        <a:t>直接武力侵略。</a:t>
                      </a:r>
                      <a:r>
                        <a:rPr lang="en-US" altLang="zh-CN" sz="2400">
                          <a:solidFill>
                            <a:srgbClr val="000000"/>
                          </a:solidFill>
                          <a:latin typeface="+mn-ea"/>
                          <a:cs typeface="+mn-ea"/>
                        </a:rPr>
                        <a:t>④</a:t>
                      </a:r>
                      <a:r>
                        <a:rPr lang="zh-CN" altLang="en-US" sz="2400">
                          <a:solidFill>
                            <a:srgbClr val="000000"/>
                          </a:solidFill>
                          <a:latin typeface="+mn-ea"/>
                          <a:cs typeface="+mn-ea"/>
                        </a:rPr>
                        <a:t>到</a:t>
                      </a:r>
                      <a:r>
                        <a:rPr lang="en-US" altLang="zh-CN" sz="2400">
                          <a:solidFill>
                            <a:srgbClr val="000000"/>
                          </a:solidFill>
                          <a:latin typeface="+mn-ea"/>
                          <a:cs typeface="+mn-ea"/>
                        </a:rPr>
                        <a:t>19</a:t>
                      </a:r>
                      <a:r>
                        <a:rPr lang="zh-CN" sz="2400">
                          <a:solidFill>
                            <a:srgbClr val="000000"/>
                          </a:solidFill>
                          <a:latin typeface="+mn-ea"/>
                          <a:cs typeface="+mn-ea"/>
                        </a:rPr>
                        <a:t>世纪中后期</a:t>
                      </a:r>
                      <a:r>
                        <a:rPr lang="zh-CN" altLang="en-US" sz="2400">
                          <a:solidFill>
                            <a:srgbClr val="000000"/>
                          </a:solidFill>
                          <a:latin typeface="+mn-ea"/>
                          <a:cs typeface="+mn-ea"/>
                        </a:rPr>
                        <a:t>，</a:t>
                      </a:r>
                      <a:r>
                        <a:rPr lang="zh-CN" sz="2400">
                          <a:solidFill>
                            <a:srgbClr val="000000"/>
                          </a:solidFill>
                          <a:latin typeface="+mn-ea"/>
                          <a:cs typeface="+mn-ea"/>
                        </a:rPr>
                        <a:t>英国几乎控制了印度全境</a:t>
                      </a:r>
                      <a:endParaRPr lang="zh-CN" sz="2400">
                        <a:solidFill>
                          <a:srgbClr val="000000"/>
                        </a:solidFill>
                        <a:latin typeface="+mn-ea"/>
                        <a:cs typeface="+mn-ea"/>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hMerge="1">
                  <a:tcPr>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tcPr>
                </a:tc>
              </a:tr>
            </a:tbl>
          </a:graphicData>
        </a:graphic>
      </p:graphicFrame>
    </p:spTree>
  </p:cSld>
  <p:clrMapOvr>
    <a:masterClrMapping/>
  </p:clrMapOvr>
  <p:transition spd="med">
    <p:pull/>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 name="文本框 1"/>
          <p:cNvSpPr txBox="1"/>
          <p:nvPr/>
        </p:nvSpPr>
        <p:spPr>
          <a:xfrm>
            <a:off x="9817100" y="188595"/>
            <a:ext cx="1531620" cy="460375"/>
          </a:xfrm>
          <a:prstGeom prst="rect">
            <a:avLst/>
          </a:prstGeom>
          <a:noFill/>
        </p:spPr>
        <p:txBody>
          <a:bodyPr wrap="square" rtlCol="0">
            <a:spAutoFit/>
          </a:bodyPr>
          <a:p>
            <a:r>
              <a:rPr lang="zh-CN" altLang="en-US" sz="2400" b="1"/>
              <a:t>（续表）</a:t>
            </a:r>
            <a:endParaRPr lang="zh-CN" altLang="en-US" sz="2400" b="1"/>
          </a:p>
        </p:txBody>
      </p:sp>
      <p:graphicFrame>
        <p:nvGraphicFramePr>
          <p:cNvPr id="3" name="表格 2"/>
          <p:cNvGraphicFramePr/>
          <p:nvPr>
            <p:custDataLst>
              <p:tags r:id="rId1"/>
            </p:custDataLst>
          </p:nvPr>
        </p:nvGraphicFramePr>
        <p:xfrm>
          <a:off x="275590" y="756285"/>
          <a:ext cx="11641455" cy="5463540"/>
        </p:xfrm>
        <a:graphic>
          <a:graphicData uri="http://schemas.openxmlformats.org/drawingml/2006/table">
            <a:tbl>
              <a:tblPr/>
              <a:tblGrid>
                <a:gridCol w="1623060"/>
                <a:gridCol w="1009015"/>
                <a:gridCol w="1623060"/>
                <a:gridCol w="7386320"/>
              </a:tblGrid>
              <a:tr h="407670">
                <a:tc>
                  <a:txBody>
                    <a:bodyPr/>
                    <a:p>
                      <a:pPr algn="ctr" fontAlgn="ctr"/>
                      <a:r>
                        <a:rPr lang="zh-CN" altLang="en-US" sz="1900" b="1" i="0">
                          <a:solidFill>
                            <a:srgbClr val="000000"/>
                          </a:solidFill>
                          <a:latin typeface="宋体" panose="02010600030101010101" pitchFamily="2" charset="-122"/>
                          <a:ea typeface="宋体" panose="02010600030101010101" pitchFamily="2" charset="-122"/>
                        </a:rPr>
                        <a:t>时间</a:t>
                      </a:r>
                      <a:endParaRPr lang="zh-CN" altLang="en-US" sz="19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ctr" fontAlgn="ctr"/>
                      <a:r>
                        <a:rPr lang="zh-CN" altLang="en-US" sz="1900" b="1" i="0">
                          <a:solidFill>
                            <a:srgbClr val="000000"/>
                          </a:solidFill>
                          <a:latin typeface="宋体" panose="02010600030101010101" pitchFamily="2" charset="-122"/>
                          <a:ea typeface="宋体" panose="02010600030101010101" pitchFamily="2" charset="-122"/>
                        </a:rPr>
                        <a:t>地域</a:t>
                      </a:r>
                      <a:endParaRPr lang="zh-CN" altLang="en-US" sz="19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ctr" fontAlgn="ctr"/>
                      <a:r>
                        <a:rPr lang="zh-CN" altLang="en-US" sz="1900" b="1" i="0">
                          <a:solidFill>
                            <a:srgbClr val="000000"/>
                          </a:solidFill>
                          <a:latin typeface="宋体" panose="02010600030101010101" pitchFamily="2" charset="-122"/>
                          <a:ea typeface="宋体" panose="02010600030101010101" pitchFamily="2" charset="-122"/>
                        </a:rPr>
                        <a:t>殖民国</a:t>
                      </a:r>
                      <a:endParaRPr lang="zh-CN" altLang="en-US" sz="19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ctr" fontAlgn="ctr"/>
                      <a:r>
                        <a:rPr lang="zh-CN" altLang="en-US" sz="1900" b="1" i="0">
                          <a:solidFill>
                            <a:srgbClr val="000000"/>
                          </a:solidFill>
                          <a:latin typeface="宋体" panose="02010600030101010101" pitchFamily="2" charset="-122"/>
                          <a:ea typeface="宋体" panose="02010600030101010101" pitchFamily="2" charset="-122"/>
                        </a:rPr>
                        <a:t>概况</a:t>
                      </a:r>
                      <a:endParaRPr lang="zh-CN" altLang="en-US" sz="19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r>
              <a:tr h="814705">
                <a:tc rowSpan="4">
                  <a:txBody>
                    <a:bodyPr/>
                    <a:p>
                      <a:pPr algn="ctr" fontAlgn="ctr"/>
                      <a:r>
                        <a:rPr lang="en-US" altLang="zh-CN" sz="2400" b="0" i="0">
                          <a:solidFill>
                            <a:srgbClr val="000000"/>
                          </a:solidFill>
                          <a:latin typeface="宋体" panose="02010600030101010101" pitchFamily="2" charset="-122"/>
                          <a:ea typeface="宋体" panose="02010600030101010101" pitchFamily="2" charset="-122"/>
                        </a:rPr>
                        <a:t>17</a:t>
                      </a:r>
                      <a:r>
                        <a:rPr lang="zh-CN" altLang="en-US" sz="2400" b="0" i="0">
                          <a:solidFill>
                            <a:srgbClr val="000000"/>
                          </a:solidFill>
                          <a:latin typeface="宋体" panose="02010600030101010101" pitchFamily="2" charset="-122"/>
                          <a:ea typeface="宋体" panose="02010600030101010101" pitchFamily="2" charset="-122"/>
                        </a:rPr>
                        <a:t>世纪初</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rowSpan="4">
                  <a:txBody>
                    <a:bodyPr/>
                    <a:p>
                      <a:pPr algn="ctr" fontAlgn="ctr"/>
                      <a:r>
                        <a:rPr lang="zh-CN" altLang="en-US" sz="2400" b="0" i="0">
                          <a:solidFill>
                            <a:srgbClr val="000000"/>
                          </a:solidFill>
                          <a:latin typeface="宋体" panose="02010600030101010101" pitchFamily="2" charset="-122"/>
                          <a:ea typeface="宋体" panose="02010600030101010101" pitchFamily="2" charset="-122"/>
                        </a:rPr>
                        <a:t>东南亚</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2400" b="0" i="0">
                          <a:solidFill>
                            <a:srgbClr val="000000"/>
                          </a:solidFill>
                          <a:latin typeface="宋体" panose="02010600030101010101" pitchFamily="2" charset="-122"/>
                          <a:ea typeface="宋体" panose="02010600030101010101" pitchFamily="2" charset="-122"/>
                        </a:rPr>
                        <a:t>荷兰</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en-US" altLang="zh-CN" sz="2400" b="0" i="0">
                          <a:solidFill>
                            <a:srgbClr val="000000"/>
                          </a:solidFill>
                          <a:latin typeface="宋体" panose="02010600030101010101" pitchFamily="2" charset="-122"/>
                          <a:ea typeface="宋体" panose="02010600030101010101" pitchFamily="2" charset="-122"/>
                        </a:rPr>
                        <a:t>17</a:t>
                      </a:r>
                      <a:r>
                        <a:rPr lang="zh-CN" altLang="en-US" sz="2400" b="0" i="0">
                          <a:solidFill>
                            <a:srgbClr val="000000"/>
                          </a:solidFill>
                          <a:latin typeface="宋体" panose="02010600030101010101" pitchFamily="2" charset="-122"/>
                          <a:ea typeface="宋体" panose="02010600030101010101" pitchFamily="2" charset="-122"/>
                        </a:rPr>
                        <a:t>世纪初，荷兰殖民者侵入印度尼西亚，建立了巴达维亚殖民地，</a:t>
                      </a:r>
                      <a:r>
                        <a:rPr lang="zh-CN" altLang="en-US" sz="2400" b="0" i="0">
                          <a:solidFill>
                            <a:srgbClr val="000000"/>
                          </a:solidFill>
                          <a:latin typeface="宋体" panose="02010600030101010101" pitchFamily="2" charset="-122"/>
                          <a:ea typeface="宋体" panose="02010600030101010101" pitchFamily="2" charset="-122"/>
                        </a:rPr>
                        <a:t>后来占领了整个印度尼西亚</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57404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p>
                      <a:pPr algn="ctr" fontAlgn="ctr"/>
                      <a:r>
                        <a:rPr lang="zh-CN" altLang="en-US" sz="2400" b="0" i="0">
                          <a:solidFill>
                            <a:srgbClr val="000000"/>
                          </a:solidFill>
                          <a:latin typeface="宋体" panose="02010600030101010101" pitchFamily="2" charset="-122"/>
                          <a:ea typeface="宋体" panose="02010600030101010101" pitchFamily="2" charset="-122"/>
                        </a:rPr>
                        <a:t>英国</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en-US" altLang="zh-CN" sz="2400" b="0" i="0">
                          <a:solidFill>
                            <a:srgbClr val="000000"/>
                          </a:solidFill>
                          <a:latin typeface="宋体" panose="02010600030101010101" pitchFamily="2" charset="-122"/>
                          <a:ea typeface="宋体" panose="02010600030101010101" pitchFamily="2" charset="-122"/>
                        </a:rPr>
                        <a:t>19</a:t>
                      </a:r>
                      <a:r>
                        <a:rPr lang="zh-CN" altLang="en-US" sz="2400" b="0" i="0">
                          <a:solidFill>
                            <a:srgbClr val="000000"/>
                          </a:solidFill>
                          <a:latin typeface="宋体" panose="02010600030101010101" pitchFamily="2" charset="-122"/>
                          <a:ea typeface="宋体" panose="02010600030101010101" pitchFamily="2" charset="-122"/>
                        </a:rPr>
                        <a:t>世纪末，</a:t>
                      </a:r>
                      <a:r>
                        <a:rPr lang="zh-CN" altLang="en-US" sz="2400" b="0" i="0">
                          <a:solidFill>
                            <a:srgbClr val="000000"/>
                          </a:solidFill>
                          <a:latin typeface="宋体" panose="02010600030101010101" pitchFamily="2" charset="-122"/>
                          <a:ea typeface="宋体" panose="02010600030101010101" pitchFamily="2" charset="-122"/>
                        </a:rPr>
                        <a:t>英国将缅甸和马来半岛的大部分变成殖民地</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40640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p>
                      <a:pPr algn="ctr" fontAlgn="ctr"/>
                      <a:r>
                        <a:rPr lang="zh-CN" altLang="en-US" sz="2400" b="0" i="0">
                          <a:solidFill>
                            <a:srgbClr val="000000"/>
                          </a:solidFill>
                          <a:latin typeface="宋体" panose="02010600030101010101" pitchFamily="2" charset="-122"/>
                          <a:ea typeface="宋体" panose="02010600030101010101" pitchFamily="2" charset="-122"/>
                        </a:rPr>
                        <a:t>法国</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2400" b="0" i="0">
                          <a:solidFill>
                            <a:srgbClr val="000000"/>
                          </a:solidFill>
                          <a:latin typeface="宋体" panose="02010600030101010101" pitchFamily="2" charset="-122"/>
                          <a:ea typeface="宋体" panose="02010600030101010101" pitchFamily="2" charset="-122"/>
                        </a:rPr>
                        <a:t>侵占了越南、柬埔寨和老挝</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40767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p>
                      <a:pPr algn="ctr" fontAlgn="ctr"/>
                      <a:r>
                        <a:rPr lang="zh-CN" altLang="en-US" sz="2400" b="0" i="0">
                          <a:solidFill>
                            <a:srgbClr val="000000"/>
                          </a:solidFill>
                          <a:latin typeface="宋体" panose="02010600030101010101" pitchFamily="2" charset="-122"/>
                          <a:ea typeface="宋体" panose="02010600030101010101" pitchFamily="2" charset="-122"/>
                        </a:rPr>
                        <a:t>美国</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2400" b="0" i="0">
                          <a:solidFill>
                            <a:srgbClr val="000000"/>
                          </a:solidFill>
                          <a:latin typeface="宋体" panose="02010600030101010101" pitchFamily="2" charset="-122"/>
                          <a:ea typeface="宋体" panose="02010600030101010101" pitchFamily="2" charset="-122"/>
                        </a:rPr>
                        <a:t>从西班牙手里夺得菲律宾</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814070">
                <a:tc>
                  <a:txBody>
                    <a:bodyPr/>
                    <a:p>
                      <a:pPr algn="ctr" fontAlgn="ctr"/>
                      <a:r>
                        <a:rPr lang="en-US" altLang="zh-CN" sz="2400" b="0" i="0">
                          <a:solidFill>
                            <a:srgbClr val="000000"/>
                          </a:solidFill>
                          <a:latin typeface="宋体" panose="02010600030101010101" pitchFamily="2" charset="-122"/>
                          <a:ea typeface="宋体" panose="02010600030101010101" pitchFamily="2" charset="-122"/>
                        </a:rPr>
                        <a:t>18</a:t>
                      </a:r>
                      <a:r>
                        <a:rPr lang="zh-CN" altLang="en-US" sz="2400" b="0" i="0">
                          <a:solidFill>
                            <a:srgbClr val="000000"/>
                          </a:solidFill>
                          <a:latin typeface="宋体" panose="02010600030101010101" pitchFamily="2" charset="-122"/>
                          <a:ea typeface="宋体" panose="02010600030101010101" pitchFamily="2" charset="-122"/>
                        </a:rPr>
                        <a:t>世纪末</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rowSpan="2">
                  <a:txBody>
                    <a:bodyPr/>
                    <a:p>
                      <a:pPr algn="ctr" fontAlgn="ctr"/>
                      <a:r>
                        <a:rPr lang="zh-CN" altLang="en-US" sz="2400" b="0" i="0">
                          <a:solidFill>
                            <a:srgbClr val="000000"/>
                          </a:solidFill>
                          <a:latin typeface="宋体" panose="02010600030101010101" pitchFamily="2" charset="-122"/>
                          <a:ea typeface="宋体" panose="02010600030101010101" pitchFamily="2" charset="-122"/>
                        </a:rPr>
                        <a:t>西亚</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2400" b="0" i="0">
                          <a:solidFill>
                            <a:srgbClr val="000000"/>
                          </a:solidFill>
                          <a:latin typeface="宋体" panose="02010600030101010101" pitchFamily="2" charset="-122"/>
                          <a:ea typeface="宋体" panose="02010600030101010101" pitchFamily="2" charset="-122"/>
                        </a:rPr>
                        <a:t>英、法、俄等国</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2400" b="0" i="0">
                          <a:solidFill>
                            <a:srgbClr val="000000"/>
                          </a:solidFill>
                          <a:latin typeface="宋体" panose="02010600030101010101" pitchFamily="2" charset="-122"/>
                          <a:ea typeface="宋体" panose="02010600030101010101" pitchFamily="2" charset="-122"/>
                        </a:rPr>
                        <a:t>在奥斯曼帝国扩大势力范围，分割领土；</a:t>
                      </a:r>
                      <a:r>
                        <a:rPr lang="zh-CN" altLang="en-US" sz="2400" b="0" i="0">
                          <a:solidFill>
                            <a:srgbClr val="000000"/>
                          </a:solidFill>
                          <a:latin typeface="宋体" panose="02010600030101010101" pitchFamily="2" charset="-122"/>
                          <a:ea typeface="宋体" panose="02010600030101010101" pitchFamily="2" charset="-122"/>
                        </a:rPr>
                        <a:t>奥斯曼帝国半殖民地化程度不断加深</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816610">
                <a:tc>
                  <a:txBody>
                    <a:bodyPr/>
                    <a:p>
                      <a:pPr algn="ctr" fontAlgn="ctr"/>
                      <a:r>
                        <a:rPr lang="en-US" altLang="zh-CN" sz="2400" b="0" i="0">
                          <a:solidFill>
                            <a:srgbClr val="000000"/>
                          </a:solidFill>
                          <a:latin typeface="宋体" panose="02010600030101010101" pitchFamily="2" charset="-122"/>
                          <a:ea typeface="宋体" panose="02010600030101010101" pitchFamily="2" charset="-122"/>
                        </a:rPr>
                        <a:t>19</a:t>
                      </a:r>
                      <a:r>
                        <a:rPr lang="zh-CN" altLang="en-US" sz="2400" b="0" i="0">
                          <a:solidFill>
                            <a:srgbClr val="000000"/>
                          </a:solidFill>
                          <a:latin typeface="宋体" panose="02010600030101010101" pitchFamily="2" charset="-122"/>
                          <a:ea typeface="宋体" panose="02010600030101010101" pitchFamily="2" charset="-122"/>
                        </a:rPr>
                        <a:t>世纪初</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p>
                      <a:pPr algn="ctr" fontAlgn="ctr"/>
                      <a:r>
                        <a:rPr lang="zh-CN" altLang="en-US" sz="2400" b="0" i="0">
                          <a:solidFill>
                            <a:srgbClr val="000000"/>
                          </a:solidFill>
                          <a:latin typeface="宋体" panose="02010600030101010101" pitchFamily="2" charset="-122"/>
                          <a:ea typeface="宋体" panose="02010600030101010101" pitchFamily="2" charset="-122"/>
                        </a:rPr>
                        <a:t>俄国和英国</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2400" b="0" i="0">
                          <a:solidFill>
                            <a:srgbClr val="000000"/>
                          </a:solidFill>
                          <a:latin typeface="宋体" panose="02010600030101010101" pitchFamily="2" charset="-122"/>
                          <a:ea typeface="宋体" panose="02010600030101010101" pitchFamily="2" charset="-122"/>
                        </a:rPr>
                        <a:t>不但控制了伊朗的经济和内政，</a:t>
                      </a:r>
                      <a:r>
                        <a:rPr lang="zh-CN" altLang="en-US" sz="2400" b="0" i="0">
                          <a:solidFill>
                            <a:srgbClr val="000000"/>
                          </a:solidFill>
                          <a:latin typeface="宋体" panose="02010600030101010101" pitchFamily="2" charset="-122"/>
                          <a:ea typeface="宋体" panose="02010600030101010101" pitchFamily="2" charset="-122"/>
                        </a:rPr>
                        <a:t>还分别在伊朗北部和南部划分势力范围</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814705">
                <a:tc>
                  <a:txBody>
                    <a:bodyPr/>
                    <a:p>
                      <a:pPr algn="ctr" fontAlgn="ctr"/>
                      <a:r>
                        <a:rPr lang="zh-CN" altLang="en-US" sz="2400" b="0" i="0">
                          <a:solidFill>
                            <a:srgbClr val="000000"/>
                          </a:solidFill>
                          <a:latin typeface="宋体" panose="02010600030101010101" pitchFamily="2" charset="-122"/>
                          <a:ea typeface="宋体" panose="02010600030101010101" pitchFamily="2" charset="-122"/>
                        </a:rPr>
                        <a:t>鸦片战争后</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rowSpan="2">
                  <a:txBody>
                    <a:bodyPr/>
                    <a:p>
                      <a:pPr algn="ctr" fontAlgn="ctr"/>
                      <a:r>
                        <a:rPr lang="zh-CN" altLang="en-US" sz="2400" b="0" i="0">
                          <a:solidFill>
                            <a:srgbClr val="000000"/>
                          </a:solidFill>
                          <a:latin typeface="宋体" panose="02010600030101010101" pitchFamily="2" charset="-122"/>
                          <a:ea typeface="宋体" panose="02010600030101010101" pitchFamily="2" charset="-122"/>
                        </a:rPr>
                        <a:t>东亚</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2400" b="0" i="0">
                          <a:solidFill>
                            <a:srgbClr val="000000"/>
                          </a:solidFill>
                          <a:latin typeface="宋体" panose="02010600030101010101" pitchFamily="2" charset="-122"/>
                          <a:ea typeface="宋体" panose="02010600030101010101" pitchFamily="2" charset="-122"/>
                        </a:rPr>
                        <a:t>英法等列强</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2400" b="0" i="0">
                          <a:solidFill>
                            <a:srgbClr val="000000"/>
                          </a:solidFill>
                          <a:latin typeface="宋体" panose="02010600030101010101" pitchFamily="2" charset="-122"/>
                          <a:ea typeface="宋体" panose="02010600030101010101" pitchFamily="2" charset="-122"/>
                        </a:rPr>
                        <a:t>迫使清政府签订了一系列不平等条约，</a:t>
                      </a:r>
                      <a:r>
                        <a:rPr lang="zh-CN" altLang="en-US" sz="2400" b="0" i="0">
                          <a:solidFill>
                            <a:srgbClr val="000000"/>
                          </a:solidFill>
                          <a:latin typeface="宋体" panose="02010600030101010101" pitchFamily="2" charset="-122"/>
                          <a:ea typeface="宋体" panose="02010600030101010101" pitchFamily="2" charset="-122"/>
                        </a:rPr>
                        <a:t>使中国逐步沦为半殖民地半封建社会</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407670">
                <a:tc>
                  <a:txBody>
                    <a:bodyPr/>
                    <a:p>
                      <a:pPr algn="ctr" fontAlgn="ctr"/>
                      <a:r>
                        <a:rPr lang="en-US" altLang="zh-CN" sz="2400" b="0" i="0">
                          <a:solidFill>
                            <a:srgbClr val="000000"/>
                          </a:solidFill>
                          <a:latin typeface="宋体" panose="02010600030101010101" pitchFamily="2" charset="-122"/>
                          <a:ea typeface="宋体" panose="02010600030101010101" pitchFamily="2" charset="-122"/>
                        </a:rPr>
                        <a:t>1910</a:t>
                      </a:r>
                      <a:r>
                        <a:rPr lang="zh-CN" altLang="en-US" sz="2400" b="0" i="0">
                          <a:solidFill>
                            <a:srgbClr val="000000"/>
                          </a:solidFill>
                          <a:latin typeface="宋体" panose="02010600030101010101" pitchFamily="2" charset="-122"/>
                          <a:ea typeface="宋体" panose="02010600030101010101" pitchFamily="2" charset="-122"/>
                        </a:rPr>
                        <a:t>年</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p>
                      <a:pPr algn="ctr" fontAlgn="ctr"/>
                      <a:r>
                        <a:rPr lang="zh-CN" altLang="en-US" sz="2400" b="0" i="0">
                          <a:solidFill>
                            <a:srgbClr val="000000"/>
                          </a:solidFill>
                          <a:latin typeface="宋体" panose="02010600030101010101" pitchFamily="2" charset="-122"/>
                          <a:ea typeface="宋体" panose="02010600030101010101" pitchFamily="2" charset="-122"/>
                        </a:rPr>
                        <a:t>日本</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2400" b="0" i="0">
                          <a:solidFill>
                            <a:srgbClr val="000000"/>
                          </a:solidFill>
                          <a:latin typeface="宋体" panose="02010600030101010101" pitchFamily="2" charset="-122"/>
                          <a:ea typeface="宋体" panose="02010600030101010101" pitchFamily="2" charset="-122"/>
                        </a:rPr>
                        <a:t>吞并了朝鲜半岛</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bl>
          </a:graphicData>
        </a:graphic>
      </p:graphicFrame>
    </p:spTree>
  </p:cSld>
  <p:clrMapOvr>
    <a:masterClrMapping/>
  </p:clrMapOvr>
  <p:transition spd="med">
    <p:pull/>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725805" y="169545"/>
            <a:ext cx="7332980" cy="583565"/>
          </a:xfrm>
          <a:prstGeom prst="rect">
            <a:avLst/>
          </a:prstGeom>
          <a:noFill/>
        </p:spPr>
        <p:txBody>
          <a:bodyPr wrap="square" rtlCol="0">
            <a:spAutoFit/>
          </a:bodyPr>
          <a:lstStyle/>
          <a:p>
            <a:pPr algn="just"/>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三</a:t>
            </a:r>
            <a:r>
              <a:rPr lang="en-US" altLang="zh-CN"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、西方</a:t>
            </a:r>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列强瓜分非洲</a:t>
            </a:r>
            <a:endPar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12190" y="4618999"/>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49605" y="719455"/>
            <a:ext cx="10997565" cy="486410"/>
          </a:xfrm>
          <a:prstGeom prst="rect">
            <a:avLst/>
          </a:prstGeom>
          <a:noFill/>
        </p:spPr>
        <p:txBody>
          <a:bodyPr wrap="square" rtlCol="0">
            <a:noAutofit/>
          </a:bodyPr>
          <a:p>
            <a:pPr algn="just">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西方列强对非洲的殖民始于</a:t>
            </a:r>
            <a:r>
              <a:rPr lang="en-US" altLang="zh-CN" sz="2400">
                <a:latin typeface="宋体" panose="02010600030101010101" pitchFamily="2" charset="-122"/>
                <a:ea typeface="宋体" panose="02010600030101010101" pitchFamily="2" charset="-122"/>
                <a:cs typeface="宋体" panose="02010600030101010101" pitchFamily="2" charset="-122"/>
              </a:rPr>
              <a:t>15</a:t>
            </a:r>
            <a:r>
              <a:rPr lang="zh-CN" altLang="en-US" sz="2400">
                <a:latin typeface="宋体" panose="02010600030101010101" pitchFamily="2" charset="-122"/>
                <a:ea typeface="宋体" panose="02010600030101010101" pitchFamily="2" charset="-122"/>
                <a:cs typeface="宋体" panose="02010600030101010101" pitchFamily="2" charset="-122"/>
              </a:rPr>
              <a:t>世纪</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到</a:t>
            </a:r>
            <a:r>
              <a:rPr lang="en-US" altLang="zh-CN" sz="2400">
                <a:latin typeface="宋体" panose="02010600030101010101" pitchFamily="2" charset="-122"/>
                <a:ea typeface="宋体" panose="02010600030101010101" pitchFamily="2" charset="-122"/>
                <a:cs typeface="宋体" panose="02010600030101010101" pitchFamily="2" charset="-122"/>
              </a:rPr>
              <a:t>19</a:t>
            </a:r>
            <a:r>
              <a:rPr lang="zh-CN" altLang="en-US" sz="2400">
                <a:latin typeface="宋体" panose="02010600030101010101" pitchFamily="2" charset="-122"/>
                <a:ea typeface="宋体" panose="02010600030101010101" pitchFamily="2" charset="-122"/>
                <a:cs typeface="宋体" panose="02010600030101010101" pitchFamily="2" charset="-122"/>
              </a:rPr>
              <a:t>世纪末</a:t>
            </a:r>
            <a:r>
              <a:rPr lang="en-US" altLang="zh-CN" sz="2400">
                <a:latin typeface="宋体" panose="02010600030101010101" pitchFamily="2" charset="-122"/>
                <a:ea typeface="宋体" panose="02010600030101010101" pitchFamily="2" charset="-122"/>
                <a:cs typeface="宋体" panose="02010600030101010101" pitchFamily="2" charset="-122"/>
              </a:rPr>
              <a:t> 20</a:t>
            </a:r>
            <a:r>
              <a:rPr lang="zh-CN" altLang="en-US" sz="2400">
                <a:latin typeface="宋体" panose="02010600030101010101" pitchFamily="2" charset="-122"/>
                <a:ea typeface="宋体" panose="02010600030101010101" pitchFamily="2" charset="-122"/>
                <a:cs typeface="宋体" panose="02010600030101010101" pitchFamily="2" charset="-122"/>
              </a:rPr>
              <a:t>世纪初</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非洲被瓜分完毕。</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3" name="表格 2"/>
          <p:cNvGraphicFramePr/>
          <p:nvPr>
            <p:custDataLst>
              <p:tags r:id="rId1"/>
            </p:custDataLst>
          </p:nvPr>
        </p:nvGraphicFramePr>
        <p:xfrm>
          <a:off x="398780" y="1301115"/>
          <a:ext cx="11677015" cy="4923155"/>
        </p:xfrm>
        <a:graphic>
          <a:graphicData uri="http://schemas.openxmlformats.org/drawingml/2006/table">
            <a:tbl>
              <a:tblPr/>
              <a:tblGrid>
                <a:gridCol w="1401445"/>
                <a:gridCol w="1937385"/>
                <a:gridCol w="1739265"/>
                <a:gridCol w="6598920"/>
              </a:tblGrid>
              <a:tr h="446405">
                <a:tc>
                  <a:txBody>
                    <a:bodyPr/>
                    <a:p>
                      <a:pPr algn="ctr" fontAlgn="ctr"/>
                      <a:r>
                        <a:rPr lang="zh-CN" altLang="en-US" sz="2000" b="1" i="0">
                          <a:solidFill>
                            <a:srgbClr val="000000"/>
                          </a:solidFill>
                          <a:latin typeface="宋体" panose="02010600030101010101" pitchFamily="2" charset="-122"/>
                          <a:ea typeface="宋体" panose="02010600030101010101" pitchFamily="2" charset="-122"/>
                        </a:rPr>
                        <a:t>历史阶段</a:t>
                      </a:r>
                      <a:endParaRPr lang="zh-CN" altLang="en-US" sz="20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ctr" fontAlgn="ctr"/>
                      <a:r>
                        <a:rPr lang="zh-CN" altLang="en-US" sz="2000" b="1" i="0">
                          <a:solidFill>
                            <a:srgbClr val="000000"/>
                          </a:solidFill>
                          <a:latin typeface="宋体" panose="02010600030101010101" pitchFamily="2" charset="-122"/>
                          <a:ea typeface="宋体" panose="02010600030101010101" pitchFamily="2" charset="-122"/>
                        </a:rPr>
                        <a:t>时间</a:t>
                      </a:r>
                      <a:endParaRPr lang="zh-CN" altLang="en-US" sz="20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ctr" fontAlgn="ctr"/>
                      <a:r>
                        <a:rPr lang="zh-CN" altLang="en-US" sz="2000" b="1" i="0">
                          <a:solidFill>
                            <a:srgbClr val="000000"/>
                          </a:solidFill>
                          <a:latin typeface="宋体" panose="02010600030101010101" pitchFamily="2" charset="-122"/>
                          <a:ea typeface="宋体" panose="02010600030101010101" pitchFamily="2" charset="-122"/>
                        </a:rPr>
                        <a:t>地域</a:t>
                      </a:r>
                      <a:endParaRPr lang="zh-CN" altLang="en-US" sz="20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ctr" fontAlgn="ctr"/>
                      <a:r>
                        <a:rPr lang="zh-CN" altLang="en-US" sz="2000" b="1" i="0">
                          <a:solidFill>
                            <a:srgbClr val="000000"/>
                          </a:solidFill>
                          <a:latin typeface="宋体" panose="02010600030101010101" pitchFamily="2" charset="-122"/>
                          <a:ea typeface="宋体" panose="02010600030101010101" pitchFamily="2" charset="-122"/>
                        </a:rPr>
                        <a:t>概况</a:t>
                      </a:r>
                      <a:endParaRPr lang="zh-CN" altLang="en-US" sz="20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r>
              <a:tr h="412115">
                <a:tc rowSpan="2">
                  <a:txBody>
                    <a:bodyPr/>
                    <a:p>
                      <a:pPr algn="ctr" fontAlgn="ctr"/>
                      <a:r>
                        <a:rPr lang="zh-CN" altLang="en-US" sz="2000" b="0" i="0">
                          <a:solidFill>
                            <a:srgbClr val="000000"/>
                          </a:solidFill>
                          <a:latin typeface="宋体" panose="02010600030101010101" pitchFamily="2" charset="-122"/>
                          <a:ea typeface="宋体" panose="02010600030101010101" pitchFamily="2" charset="-122"/>
                        </a:rPr>
                        <a:t>工业革命前</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2000" b="0" i="0">
                          <a:solidFill>
                            <a:srgbClr val="000000"/>
                          </a:solidFill>
                          <a:latin typeface="宋体" panose="02010600030101010101" pitchFamily="2" charset="-122"/>
                          <a:ea typeface="宋体" panose="02010600030101010101" pitchFamily="2" charset="-122"/>
                        </a:rPr>
                        <a:t>15</a:t>
                      </a:r>
                      <a:r>
                        <a:rPr lang="zh-CN" altLang="en-US" sz="2000" b="0" i="0">
                          <a:solidFill>
                            <a:srgbClr val="000000"/>
                          </a:solidFill>
                          <a:latin typeface="宋体" panose="02010600030101010101" pitchFamily="2" charset="-122"/>
                          <a:ea typeface="宋体" panose="02010600030101010101" pitchFamily="2" charset="-122"/>
                        </a:rPr>
                        <a:t>世纪开始</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gridSpan="2">
                  <a:txBody>
                    <a:bodyPr/>
                    <a:p>
                      <a:pPr algn="l" fontAlgn="ctr"/>
                      <a:r>
                        <a:rPr lang="zh-CN" altLang="en-US" sz="2000" b="0" i="0">
                          <a:solidFill>
                            <a:srgbClr val="000000"/>
                          </a:solidFill>
                          <a:latin typeface="宋体" panose="02010600030101010101" pitchFamily="2" charset="-122"/>
                          <a:ea typeface="宋体" panose="02010600030101010101" pitchFamily="2" charset="-122"/>
                        </a:rPr>
                        <a:t>欧洲殖民者侵入非洲</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hMerge="1">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r>
              <a:tr h="779145">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p>
                      <a:pPr algn="ctr" fontAlgn="ctr"/>
                      <a:r>
                        <a:rPr lang="en-US" altLang="zh-CN" sz="2000" b="0" i="0">
                          <a:solidFill>
                            <a:srgbClr val="000000"/>
                          </a:solidFill>
                          <a:latin typeface="宋体" panose="02010600030101010101" pitchFamily="2" charset="-122"/>
                          <a:ea typeface="宋体" panose="02010600030101010101" pitchFamily="2" charset="-122"/>
                        </a:rPr>
                        <a:t>19</a:t>
                      </a:r>
                      <a:r>
                        <a:rPr lang="zh-CN" altLang="en-US" sz="2000" b="0" i="0">
                          <a:solidFill>
                            <a:srgbClr val="000000"/>
                          </a:solidFill>
                          <a:latin typeface="宋体" panose="02010600030101010101" pitchFamily="2" charset="-122"/>
                          <a:ea typeface="宋体" panose="02010600030101010101" pitchFamily="2" charset="-122"/>
                        </a:rPr>
                        <a:t>世纪中叶以前</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gridSpan="2">
                  <a:txBody>
                    <a:bodyPr/>
                    <a:p>
                      <a:pPr algn="l" fontAlgn="ctr"/>
                      <a:r>
                        <a:rPr lang="zh-CN" altLang="en-US" sz="2000" b="0" i="0">
                          <a:solidFill>
                            <a:srgbClr val="000000"/>
                          </a:solidFill>
                          <a:latin typeface="宋体" panose="02010600030101010101" pitchFamily="2" charset="-122"/>
                          <a:ea typeface="宋体" panose="02010600030101010101" pitchFamily="2" charset="-122"/>
                        </a:rPr>
                        <a:t>殖民活动大多局限在沿海地区；殖民者在西非、中非和南非占领重要的港口和城镇，</a:t>
                      </a:r>
                      <a:r>
                        <a:rPr lang="zh-CN" altLang="en-US" sz="2000" b="0" i="0">
                          <a:solidFill>
                            <a:srgbClr val="000000"/>
                          </a:solidFill>
                          <a:latin typeface="宋体" panose="02010600030101010101" pitchFamily="2" charset="-122"/>
                          <a:ea typeface="宋体" panose="02010600030101010101" pitchFamily="2" charset="-122"/>
                        </a:rPr>
                        <a:t>并进行奴隶贸易</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hMerge="1">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r>
              <a:tr h="487680">
                <a:tc rowSpan="3">
                  <a:txBody>
                    <a:bodyPr/>
                    <a:p>
                      <a:pPr algn="ctr" fontAlgn="ctr"/>
                      <a:r>
                        <a:rPr lang="zh-CN" altLang="en-US" sz="2000" b="0" i="0">
                          <a:solidFill>
                            <a:srgbClr val="000000"/>
                          </a:solidFill>
                          <a:latin typeface="宋体" panose="02010600030101010101" pitchFamily="2" charset="-122"/>
                          <a:ea typeface="宋体" panose="02010600030101010101" pitchFamily="2" charset="-122"/>
                        </a:rPr>
                        <a:t>第一次工业革命后</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gridSpan="3">
                  <a:txBody>
                    <a:bodyPr/>
                    <a:p>
                      <a:pPr algn="ctr" fontAlgn="ctr"/>
                      <a:r>
                        <a:rPr lang="zh-CN" altLang="en-US" sz="2000" b="0" i="0">
                          <a:solidFill>
                            <a:srgbClr val="000000"/>
                          </a:solidFill>
                          <a:latin typeface="宋体" panose="02010600030101010101" pitchFamily="2" charset="-122"/>
                          <a:ea typeface="宋体" panose="02010600030101010101" pitchFamily="2" charset="-122"/>
                        </a:rPr>
                        <a:t>欧洲殖民者逐渐放弃了罪恶的奴隶贸易，</a:t>
                      </a:r>
                      <a:r>
                        <a:rPr lang="zh-CN" altLang="en-US" sz="2000" b="0" i="0">
                          <a:solidFill>
                            <a:srgbClr val="000000"/>
                          </a:solidFill>
                          <a:latin typeface="宋体" panose="02010600030101010101" pitchFamily="2" charset="-122"/>
                          <a:ea typeface="宋体" panose="02010600030101010101" pitchFamily="2" charset="-122"/>
                        </a:rPr>
                        <a:t>进行全面的殖民入侵</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hMerge="1">
                  <a:tcP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hMerge="1">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r>
              <a:tr h="1947545">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a:txBody>
                    <a:bodyPr/>
                    <a:p>
                      <a:pPr algn="ctr" fontAlgn="ctr"/>
                      <a:r>
                        <a:rPr lang="en-US" altLang="zh-CN" sz="2000" b="0" i="0">
                          <a:solidFill>
                            <a:srgbClr val="000000"/>
                          </a:solidFill>
                          <a:latin typeface="宋体" panose="02010600030101010101" pitchFamily="2" charset="-122"/>
                          <a:ea typeface="宋体" panose="02010600030101010101" pitchFamily="2" charset="-122"/>
                        </a:rPr>
                        <a:t>18</a:t>
                      </a:r>
                      <a:r>
                        <a:rPr lang="zh-CN" altLang="en-US" sz="2000" b="0" i="0">
                          <a:solidFill>
                            <a:srgbClr val="000000"/>
                          </a:solidFill>
                          <a:latin typeface="宋体" panose="02010600030101010101" pitchFamily="2" charset="-122"/>
                          <a:ea typeface="宋体" panose="02010600030101010101" pitchFamily="2" charset="-122"/>
                        </a:rPr>
                        <a:t>世纪末到</a:t>
                      </a:r>
                      <a:r>
                        <a:rPr lang="en-US" altLang="zh-CN" sz="2000" b="0" i="0">
                          <a:solidFill>
                            <a:srgbClr val="000000"/>
                          </a:solidFill>
                          <a:latin typeface="宋体" panose="02010600030101010101" pitchFamily="2" charset="-122"/>
                          <a:ea typeface="宋体" panose="02010600030101010101" pitchFamily="2" charset="-122"/>
                        </a:rPr>
                        <a:t>19</a:t>
                      </a:r>
                      <a:r>
                        <a:rPr lang="zh-CN" altLang="en-US" sz="2000" b="0" i="0">
                          <a:solidFill>
                            <a:srgbClr val="000000"/>
                          </a:solidFill>
                          <a:latin typeface="宋体" panose="02010600030101010101" pitchFamily="2" charset="-122"/>
                          <a:ea typeface="宋体" panose="02010600030101010101" pitchFamily="2" charset="-122"/>
                        </a:rPr>
                        <a:t>世纪初</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2000" b="0" i="0">
                          <a:solidFill>
                            <a:srgbClr val="000000"/>
                          </a:solidFill>
                          <a:latin typeface="宋体" panose="02010600030101010101" pitchFamily="2" charset="-122"/>
                          <a:ea typeface="宋体" panose="02010600030101010101" pitchFamily="2" charset="-122"/>
                        </a:rPr>
                        <a:t>北非地区</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2000" b="0" i="0">
                          <a:solidFill>
                            <a:srgbClr val="000000"/>
                          </a:solidFill>
                          <a:latin typeface="宋体" panose="02010600030101010101" pitchFamily="2" charset="-122"/>
                          <a:ea typeface="宋体" panose="02010600030101010101" pitchFamily="2" charset="-122"/>
                        </a:rPr>
                        <a:t>奥斯曼帝国的属地埃及成为英法等国争夺的重点 </a:t>
                      </a:r>
                      <a:br>
                        <a:rPr lang="zh-CN" altLang="en-US" sz="2000" b="0" i="0">
                          <a:solidFill>
                            <a:srgbClr val="000000"/>
                          </a:solidFill>
                          <a:latin typeface="宋体" panose="02010600030101010101" pitchFamily="2" charset="-122"/>
                          <a:ea typeface="宋体" panose="02010600030101010101" pitchFamily="2" charset="-122"/>
                        </a:rPr>
                      </a:br>
                      <a:r>
                        <a:rPr lang="zh-CN" altLang="en-US" sz="2000" b="0" i="0">
                          <a:solidFill>
                            <a:srgbClr val="000000"/>
                          </a:solidFill>
                          <a:latin typeface="宋体" panose="02010600030101010101" pitchFamily="2" charset="-122"/>
                          <a:ea typeface="宋体" panose="02010600030101010101" pitchFamily="2" charset="-122"/>
                        </a:rPr>
                        <a:t>英法：苏伊士运河通航后，英法控制了运河，并利用埃及的财政危机，控制了埃及的经济政治大权：英国：</a:t>
                      </a:r>
                      <a:r>
                        <a:rPr lang="en-US" altLang="zh-CN" sz="2000" b="0" i="0">
                          <a:solidFill>
                            <a:srgbClr val="000000"/>
                          </a:solidFill>
                          <a:latin typeface="宋体" panose="02010600030101010101" pitchFamily="2" charset="-122"/>
                          <a:ea typeface="宋体" panose="02010600030101010101" pitchFamily="2" charset="-122"/>
                        </a:rPr>
                        <a:t>1882</a:t>
                      </a:r>
                      <a:r>
                        <a:rPr lang="zh-CN" altLang="en-US" sz="2000" b="0" i="0">
                          <a:solidFill>
                            <a:srgbClr val="000000"/>
                          </a:solidFill>
                          <a:latin typeface="宋体" panose="02010600030101010101" pitchFamily="2" charset="-122"/>
                          <a:ea typeface="宋体" panose="02010600030101010101" pitchFamily="2" charset="-122"/>
                        </a:rPr>
                        <a:t>年，英国发动侵埃战争，占领了整个埃及，实际把埃及变成了殖民地，并以埃及为基地对苏丹实行武力扩张；法国：从</a:t>
                      </a:r>
                      <a:r>
                        <a:rPr lang="en-US" altLang="zh-CN" sz="2000" b="0" i="0">
                          <a:solidFill>
                            <a:srgbClr val="000000"/>
                          </a:solidFill>
                          <a:latin typeface="宋体" panose="02010600030101010101" pitchFamily="2" charset="-122"/>
                          <a:ea typeface="宋体" panose="02010600030101010101" pitchFamily="2" charset="-122"/>
                        </a:rPr>
                        <a:t>19</a:t>
                      </a:r>
                      <a:r>
                        <a:rPr lang="zh-CN" altLang="en-US" sz="2000" b="0" i="0">
                          <a:solidFill>
                            <a:srgbClr val="000000"/>
                          </a:solidFill>
                          <a:latin typeface="宋体" panose="02010600030101010101" pitchFamily="2" charset="-122"/>
                          <a:ea typeface="宋体" panose="02010600030101010101" pitchFamily="2" charset="-122"/>
                        </a:rPr>
                        <a:t>世纪</a:t>
                      </a:r>
                      <a:r>
                        <a:rPr lang="en-US" altLang="zh-CN" sz="2000" b="0" i="0">
                          <a:solidFill>
                            <a:srgbClr val="000000"/>
                          </a:solidFill>
                          <a:latin typeface="宋体" panose="02010600030101010101" pitchFamily="2" charset="-122"/>
                          <a:ea typeface="宋体" panose="02010600030101010101" pitchFamily="2" charset="-122"/>
                        </a:rPr>
                        <a:t>30</a:t>
                      </a:r>
                      <a:r>
                        <a:rPr lang="zh-CN" altLang="en-US" sz="2000" b="0" i="0">
                          <a:solidFill>
                            <a:srgbClr val="000000"/>
                          </a:solidFill>
                          <a:latin typeface="宋体" panose="02010600030101010101" pitchFamily="2" charset="-122"/>
                          <a:ea typeface="宋体" panose="02010600030101010101" pitchFamily="2" charset="-122"/>
                        </a:rPr>
                        <a:t>年代就入侵阿尔及利亚，</a:t>
                      </a:r>
                      <a:r>
                        <a:rPr lang="zh-CN" altLang="en-US" sz="2000" b="0" i="0">
                          <a:solidFill>
                            <a:srgbClr val="000000"/>
                          </a:solidFill>
                          <a:latin typeface="宋体" panose="02010600030101010101" pitchFamily="2" charset="-122"/>
                          <a:ea typeface="宋体" panose="02010600030101010101" pitchFamily="2" charset="-122"/>
                        </a:rPr>
                        <a:t>并向突尼斯和摩洛哥扩张</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850265">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p>
                      <a:pPr algn="ctr" fontAlgn="ctr"/>
                      <a:r>
                        <a:rPr lang="en-US" altLang="zh-CN" sz="2000" b="0" i="0">
                          <a:solidFill>
                            <a:srgbClr val="000000"/>
                          </a:solidFill>
                          <a:latin typeface="宋体" panose="02010600030101010101" pitchFamily="2" charset="-122"/>
                          <a:ea typeface="宋体" panose="02010600030101010101" pitchFamily="2" charset="-122"/>
                        </a:rPr>
                        <a:t>18</a:t>
                      </a:r>
                      <a:r>
                        <a:rPr lang="zh-CN" altLang="en-US" sz="2000" b="0" i="0">
                          <a:solidFill>
                            <a:srgbClr val="000000"/>
                          </a:solidFill>
                          <a:latin typeface="宋体" panose="02010600030101010101" pitchFamily="2" charset="-122"/>
                          <a:ea typeface="宋体" panose="02010600030101010101" pitchFamily="2" charset="-122"/>
                        </a:rPr>
                        <a:t>世纪后期至</a:t>
                      </a:r>
                      <a:r>
                        <a:rPr lang="en-US" altLang="zh-CN" sz="2000" b="0" i="0">
                          <a:solidFill>
                            <a:srgbClr val="000000"/>
                          </a:solidFill>
                          <a:latin typeface="宋体" panose="02010600030101010101" pitchFamily="2" charset="-122"/>
                          <a:ea typeface="宋体" panose="02010600030101010101" pitchFamily="2" charset="-122"/>
                        </a:rPr>
                        <a:t>19</a:t>
                      </a:r>
                      <a:r>
                        <a:rPr lang="zh-CN" altLang="en-US" sz="2000" b="0" i="0">
                          <a:solidFill>
                            <a:srgbClr val="000000"/>
                          </a:solidFill>
                          <a:latin typeface="宋体" panose="02010600030101010101" pitchFamily="2" charset="-122"/>
                          <a:ea typeface="宋体" panose="02010600030101010101" pitchFamily="2" charset="-122"/>
                        </a:rPr>
                        <a:t>世纪后期</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2000" b="0" i="0">
                          <a:solidFill>
                            <a:srgbClr val="000000"/>
                          </a:solidFill>
                          <a:latin typeface="宋体" panose="02010600030101010101" pitchFamily="2" charset="-122"/>
                          <a:ea typeface="宋体" panose="02010600030101010101" pitchFamily="2" charset="-122"/>
                        </a:rPr>
                        <a:t>向非洲腹地探险</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2000" b="0" i="0">
                          <a:solidFill>
                            <a:srgbClr val="000000"/>
                          </a:solidFill>
                          <a:latin typeface="宋体" panose="02010600030101010101" pitchFamily="2" charset="-122"/>
                          <a:ea typeface="宋体" panose="02010600030101010101" pitchFamily="2" charset="-122"/>
                        </a:rPr>
                        <a:t>为进一步侵略准备地理和人文资料</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bl>
          </a:graphicData>
        </a:graphic>
      </p:graphicFrame>
    </p:spTree>
  </p:cSld>
  <p:clrMapOvr>
    <a:masterClrMapping/>
  </p:clrMapOvr>
  <p:transition spd="med">
    <p:pull/>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4" name="文本框 3"/>
          <p:cNvSpPr txBox="1"/>
          <p:nvPr/>
        </p:nvSpPr>
        <p:spPr>
          <a:xfrm>
            <a:off x="9034780" y="160020"/>
            <a:ext cx="2703195" cy="486410"/>
          </a:xfrm>
          <a:prstGeom prst="rect">
            <a:avLst/>
          </a:prstGeom>
          <a:noFill/>
        </p:spPr>
        <p:txBody>
          <a:bodyPr wrap="square" rtlCol="0">
            <a:noAutofit/>
          </a:bodyPr>
          <a:p>
            <a:pPr indent="457200" algn="just" fontAlgn="auto">
              <a:lnSpc>
                <a:spcPct val="130000"/>
              </a:lnSpc>
              <a:spcBef>
                <a:spcPts val="0"/>
              </a:spcBef>
              <a:spcAft>
                <a:spcPts val="0"/>
              </a:spcAft>
            </a:pPr>
            <a:r>
              <a:rPr lang="zh-CN" altLang="en-US" sz="2400" b="1">
                <a:latin typeface="宋体" panose="02010600030101010101" pitchFamily="2" charset="-122"/>
                <a:ea typeface="宋体" panose="02010600030101010101" pitchFamily="2" charset="-122"/>
                <a:cs typeface="宋体" panose="02010600030101010101" pitchFamily="2" charset="-122"/>
              </a:rPr>
              <a:t>（续</a:t>
            </a:r>
            <a:r>
              <a:rPr lang="zh-CN" altLang="en-US" sz="2400" b="1">
                <a:latin typeface="宋体" panose="02010600030101010101" pitchFamily="2" charset="-122"/>
                <a:ea typeface="宋体" panose="02010600030101010101" pitchFamily="2" charset="-122"/>
                <a:cs typeface="宋体" panose="02010600030101010101" pitchFamily="2" charset="-122"/>
              </a:rPr>
              <a:t>表）</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5" name="表格 4"/>
          <p:cNvGraphicFramePr/>
          <p:nvPr>
            <p:custDataLst>
              <p:tags r:id="rId1"/>
            </p:custDataLst>
          </p:nvPr>
        </p:nvGraphicFramePr>
        <p:xfrm>
          <a:off x="471170" y="807720"/>
          <a:ext cx="11192510" cy="5507355"/>
        </p:xfrm>
        <a:graphic>
          <a:graphicData uri="http://schemas.openxmlformats.org/drawingml/2006/table">
            <a:tbl>
              <a:tblPr/>
              <a:tblGrid>
                <a:gridCol w="1377950"/>
                <a:gridCol w="1651000"/>
                <a:gridCol w="1705610"/>
                <a:gridCol w="6457950"/>
              </a:tblGrid>
              <a:tr h="480060">
                <a:tc>
                  <a:txBody>
                    <a:bodyPr/>
                    <a:p>
                      <a:pPr algn="ctr" fontAlgn="ctr"/>
                      <a:r>
                        <a:rPr lang="zh-CN" altLang="en-US" sz="2400" b="1" i="0">
                          <a:solidFill>
                            <a:srgbClr val="000000"/>
                          </a:solidFill>
                          <a:latin typeface="宋体" panose="02010600030101010101" pitchFamily="2" charset="-122"/>
                          <a:ea typeface="宋体" panose="02010600030101010101" pitchFamily="2" charset="-122"/>
                        </a:rPr>
                        <a:t>历史阶段</a:t>
                      </a:r>
                      <a:endParaRPr lang="zh-CN" altLang="en-US" sz="24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ctr" fontAlgn="ctr"/>
                      <a:r>
                        <a:rPr lang="zh-CN" altLang="en-US" sz="2400" b="1" i="0">
                          <a:solidFill>
                            <a:srgbClr val="000000"/>
                          </a:solidFill>
                          <a:latin typeface="宋体" panose="02010600030101010101" pitchFamily="2" charset="-122"/>
                          <a:ea typeface="宋体" panose="02010600030101010101" pitchFamily="2" charset="-122"/>
                        </a:rPr>
                        <a:t>时间</a:t>
                      </a:r>
                      <a:endParaRPr lang="zh-CN" altLang="en-US" sz="24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ctr" fontAlgn="ctr"/>
                      <a:r>
                        <a:rPr lang="zh-CN" altLang="en-US" sz="2400" b="1" i="0">
                          <a:solidFill>
                            <a:srgbClr val="000000"/>
                          </a:solidFill>
                          <a:latin typeface="宋体" panose="02010600030101010101" pitchFamily="2" charset="-122"/>
                          <a:ea typeface="宋体" panose="02010600030101010101" pitchFamily="2" charset="-122"/>
                        </a:rPr>
                        <a:t>地域</a:t>
                      </a:r>
                      <a:endParaRPr lang="zh-CN" altLang="en-US" sz="24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ctr" fontAlgn="ctr"/>
                      <a:r>
                        <a:rPr lang="zh-CN" altLang="en-US" sz="2400" b="1" i="0">
                          <a:solidFill>
                            <a:srgbClr val="000000"/>
                          </a:solidFill>
                          <a:latin typeface="宋体" panose="02010600030101010101" pitchFamily="2" charset="-122"/>
                          <a:ea typeface="宋体" panose="02010600030101010101" pitchFamily="2" charset="-122"/>
                        </a:rPr>
                        <a:t>概况</a:t>
                      </a:r>
                      <a:endParaRPr lang="zh-CN" altLang="en-US" sz="24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r>
              <a:tr h="2045335">
                <a:tc rowSpan="2">
                  <a:txBody>
                    <a:bodyPr/>
                    <a:p>
                      <a:pPr algn="ctr" fontAlgn="ctr"/>
                      <a:r>
                        <a:rPr lang="zh-CN" altLang="en-US" sz="2400" b="0" i="0">
                          <a:solidFill>
                            <a:srgbClr val="000000"/>
                          </a:solidFill>
                          <a:latin typeface="宋体" panose="02010600030101010101" pitchFamily="2" charset="-122"/>
                          <a:ea typeface="宋体" panose="02010600030101010101" pitchFamily="2" charset="-122"/>
                        </a:rPr>
                        <a:t>第二次工业革命后</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en-US" altLang="zh-CN" sz="2400" b="0" i="0">
                          <a:solidFill>
                            <a:srgbClr val="000000"/>
                          </a:solidFill>
                          <a:latin typeface="宋体" panose="02010600030101010101" pitchFamily="2" charset="-122"/>
                          <a:ea typeface="宋体" panose="02010600030101010101" pitchFamily="2" charset="-122"/>
                        </a:rPr>
                        <a:t>19</a:t>
                      </a:r>
                      <a:r>
                        <a:rPr lang="zh-CN" altLang="en-US" sz="2400" b="0" i="0">
                          <a:solidFill>
                            <a:srgbClr val="000000"/>
                          </a:solidFill>
                          <a:latin typeface="宋体" panose="02010600030101010101" pitchFamily="2" charset="-122"/>
                          <a:ea typeface="宋体" panose="02010600030101010101" pitchFamily="2" charset="-122"/>
                        </a:rPr>
                        <a:t>世纪后期</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2400" b="0" i="0">
                          <a:solidFill>
                            <a:srgbClr val="000000"/>
                          </a:solidFill>
                          <a:latin typeface="宋体" panose="02010600030101010101" pitchFamily="2" charset="-122"/>
                          <a:ea typeface="宋体" panose="02010600030101010101" pitchFamily="2" charset="-122"/>
                        </a:rPr>
                        <a:t>撒哈拉沙漠以南非洲</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2400" b="0" i="0">
                          <a:solidFill>
                            <a:srgbClr val="000000"/>
                          </a:solidFill>
                          <a:latin typeface="宋体" panose="02010600030101010101" pitchFamily="2" charset="-122"/>
                          <a:ea typeface="宋体" panose="02010600030101010101" pitchFamily="2" charset="-122"/>
                        </a:rPr>
                        <a:t>英国：妄图建立一个北起开罗，南至开普敦，纵贯非洲大陆的庞大殖民地（“</a:t>
                      </a:r>
                      <a:r>
                        <a:rPr lang="en-US" altLang="zh-CN" sz="2400" b="0" i="0">
                          <a:solidFill>
                            <a:srgbClr val="000000"/>
                          </a:solidFill>
                          <a:latin typeface="宋体" panose="02010600030101010101" pitchFamily="2" charset="-122"/>
                          <a:ea typeface="宋体" panose="02010600030101010101" pitchFamily="2" charset="-122"/>
                        </a:rPr>
                        <a:t>2C</a:t>
                      </a:r>
                      <a:r>
                        <a:rPr lang="zh-CN" altLang="en-US" sz="2400" b="0" i="0">
                          <a:solidFill>
                            <a:srgbClr val="000000"/>
                          </a:solidFill>
                          <a:latin typeface="宋体" panose="02010600030101010101" pitchFamily="2" charset="-122"/>
                          <a:ea typeface="宋体" panose="02010600030101010101" pitchFamily="2" charset="-122"/>
                        </a:rPr>
                        <a:t>计划”）；法国：要把它的非洲殖民地从西非的佛得角一直延伸到东非的索马里（“</a:t>
                      </a:r>
                      <a:r>
                        <a:rPr lang="en-US" altLang="zh-CN" sz="2400" b="0" i="0">
                          <a:solidFill>
                            <a:srgbClr val="000000"/>
                          </a:solidFill>
                          <a:latin typeface="宋体" panose="02010600030101010101" pitchFamily="2" charset="-122"/>
                          <a:ea typeface="宋体" panose="02010600030101010101" pitchFamily="2" charset="-122"/>
                        </a:rPr>
                        <a:t>2S</a:t>
                      </a:r>
                      <a:r>
                        <a:rPr lang="zh-CN" altLang="en-US" sz="2400" b="0" i="0">
                          <a:solidFill>
                            <a:srgbClr val="000000"/>
                          </a:solidFill>
                          <a:latin typeface="宋体" panose="02010600030101010101" pitchFamily="2" charset="-122"/>
                          <a:ea typeface="宋体" panose="02010600030101010101" pitchFamily="2" charset="-122"/>
                        </a:rPr>
                        <a:t>计划”）；德国：希望在赤道两侧建立自己的殖民地</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298196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p>
                      <a:pPr algn="ctr" fontAlgn="ctr"/>
                      <a:r>
                        <a:rPr lang="en-US" altLang="zh-CN" sz="2400" b="0" i="0">
                          <a:solidFill>
                            <a:srgbClr val="000000"/>
                          </a:solidFill>
                          <a:latin typeface="宋体" panose="02010600030101010101" pitchFamily="2" charset="-122"/>
                          <a:ea typeface="宋体" panose="02010600030101010101" pitchFamily="2" charset="-122"/>
                        </a:rPr>
                        <a:t>1884</a:t>
                      </a:r>
                      <a:r>
                        <a:rPr lang="zh-CN" altLang="en-US" sz="2400" b="0" i="0">
                          <a:solidFill>
                            <a:srgbClr val="000000"/>
                          </a:solidFill>
                          <a:latin typeface="宋体" panose="02010600030101010101" pitchFamily="2" charset="-122"/>
                          <a:ea typeface="宋体" panose="02010600030101010101" pitchFamily="2" charset="-122"/>
                        </a:rPr>
                        <a:t>年</a:t>
                      </a:r>
                      <a:br>
                        <a:rPr lang="zh-CN" altLang="en-US" sz="2400" b="0" i="0">
                          <a:solidFill>
                            <a:srgbClr val="000000"/>
                          </a:solidFill>
                          <a:latin typeface="宋体" panose="02010600030101010101" pitchFamily="2" charset="-122"/>
                          <a:ea typeface="宋体" panose="02010600030101010101" pitchFamily="2" charset="-122"/>
                        </a:rPr>
                      </a:br>
                      <a:r>
                        <a:rPr lang="en-US" altLang="zh-CN" sz="2400" b="0" i="0">
                          <a:solidFill>
                            <a:srgbClr val="000000"/>
                          </a:solidFill>
                          <a:latin typeface="宋体" panose="02010600030101010101" pitchFamily="2" charset="-122"/>
                          <a:ea typeface="宋体" panose="02010600030101010101" pitchFamily="2" charset="-122"/>
                        </a:rPr>
                        <a:t>(</a:t>
                      </a:r>
                      <a:r>
                        <a:rPr lang="zh-CN" altLang="en-US" sz="2400" b="0" i="0">
                          <a:solidFill>
                            <a:srgbClr val="000000"/>
                          </a:solidFill>
                          <a:latin typeface="宋体" panose="02010600030101010101" pitchFamily="2" charset="-122"/>
                          <a:ea typeface="宋体" panose="02010600030101010101" pitchFamily="2" charset="-122"/>
                        </a:rPr>
                        <a:t>柏林会议</a:t>
                      </a:r>
                      <a:r>
                        <a:rPr lang="en-US" altLang="zh-CN" sz="2400" b="0" i="0">
                          <a:solidFill>
                            <a:srgbClr val="000000"/>
                          </a:solidFill>
                          <a:latin typeface="宋体" panose="02010600030101010101" pitchFamily="2" charset="-122"/>
                          <a:ea typeface="宋体" panose="02010600030101010101" pitchFamily="2" charset="-122"/>
                        </a:rPr>
                        <a:t>)</a:t>
                      </a:r>
                      <a:endParaRPr lang="en-US" altLang="zh-CN"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gridSpan="2">
                  <a:txBody>
                    <a:bodyPr/>
                    <a:p>
                      <a:pPr algn="l" fontAlgn="ctr"/>
                      <a:r>
                        <a:rPr lang="zh-CN" altLang="en-US" sz="2400" b="0" i="0">
                          <a:solidFill>
                            <a:srgbClr val="000000"/>
                          </a:solidFill>
                          <a:latin typeface="宋体" panose="02010600030101010101" pitchFamily="2" charset="-122"/>
                          <a:ea typeface="宋体" panose="02010600030101010101" pitchFamily="2" charset="-122"/>
                        </a:rPr>
                        <a:t>背景：在抢夺殖民地过程中，列强冲突加剧；为解决矛盾和进一步瓜分非洲。概况：</a:t>
                      </a:r>
                      <a:r>
                        <a:rPr lang="en-US" altLang="zh-CN" sz="2400" b="0" i="0">
                          <a:solidFill>
                            <a:srgbClr val="000000"/>
                          </a:solidFill>
                          <a:latin typeface="宋体" panose="02010600030101010101" pitchFamily="2" charset="-122"/>
                          <a:ea typeface="宋体" panose="02010600030101010101" pitchFamily="2" charset="-122"/>
                        </a:rPr>
                        <a:t>1884</a:t>
                      </a:r>
                      <a:r>
                        <a:rPr lang="zh-CN" altLang="en-US" sz="2400" b="0" i="0">
                          <a:solidFill>
                            <a:srgbClr val="000000"/>
                          </a:solidFill>
                          <a:latin typeface="宋体" panose="02010600030101010101" pitchFamily="2" charset="-122"/>
                          <a:ea typeface="宋体" panose="02010600030101010101" pitchFamily="2" charset="-122"/>
                        </a:rPr>
                        <a:t>年，英、法、德等国在柏林召开会议。内容：任何国家在非洲占领新的土地，必须通知其他国家，占领方为有效，这就是臭名昭著的 “有效占领”原则；各国可以先在地图上划定彼此的势力范围，然后再去占领。因此，这次会议也是一次“地图上作业”的会议。影响；柏林会议之后，列强瓜分非洲的速度大大加快。结果：</a:t>
                      </a:r>
                      <a:r>
                        <a:rPr lang="en-US" altLang="zh-CN" sz="2400" b="0" i="0">
                          <a:solidFill>
                            <a:srgbClr val="000000"/>
                          </a:solidFill>
                          <a:latin typeface="宋体" panose="02010600030101010101" pitchFamily="2" charset="-122"/>
                          <a:ea typeface="宋体" panose="02010600030101010101" pitchFamily="2" charset="-122"/>
                        </a:rPr>
                        <a:t>19</a:t>
                      </a:r>
                      <a:r>
                        <a:rPr lang="zh-CN" altLang="en-US" sz="2400" b="0" i="0">
                          <a:solidFill>
                            <a:srgbClr val="000000"/>
                          </a:solidFill>
                          <a:latin typeface="宋体" panose="02010600030101010101" pitchFamily="2" charset="-122"/>
                          <a:ea typeface="宋体" panose="02010600030101010101" pitchFamily="2" charset="-122"/>
                        </a:rPr>
                        <a:t>世纪末</a:t>
                      </a:r>
                      <a:r>
                        <a:rPr lang="en-US" altLang="zh-CN" sz="2400" b="0" i="0">
                          <a:solidFill>
                            <a:srgbClr val="000000"/>
                          </a:solidFill>
                          <a:latin typeface="宋体" panose="02010600030101010101" pitchFamily="2" charset="-122"/>
                          <a:ea typeface="宋体" panose="02010600030101010101" pitchFamily="2" charset="-122"/>
                        </a:rPr>
                        <a:t>20</a:t>
                      </a:r>
                      <a:r>
                        <a:rPr lang="zh-CN" altLang="en-US" sz="2400" b="0" i="0">
                          <a:solidFill>
                            <a:srgbClr val="000000"/>
                          </a:solidFill>
                          <a:latin typeface="宋体" panose="02010600030101010101" pitchFamily="2" charset="-122"/>
                          <a:ea typeface="宋体" panose="02010600030101010101" pitchFamily="2" charset="-122"/>
                        </a:rPr>
                        <a:t>世纪初，欧洲殖民国家侵占了几乎整个非洲</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hMerge="1">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r>
            </a:tbl>
          </a:graphicData>
        </a:graphic>
      </p:graphicFrame>
    </p:spTree>
  </p:cSld>
  <p:clrMapOvr>
    <a:masterClrMapping/>
  </p:clrMapOvr>
  <p:transition spd="med">
    <p:pull/>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087755" y="81280"/>
            <a:ext cx="7332980" cy="583565"/>
          </a:xfrm>
          <a:prstGeom prst="rect">
            <a:avLst/>
          </a:prstGeom>
          <a:noFill/>
        </p:spPr>
        <p:txBody>
          <a:bodyPr wrap="square" rtlCol="0">
            <a:spAutoFit/>
          </a:bodyPr>
          <a:lstStyle/>
          <a:p>
            <a:pPr algn="just"/>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四</a:t>
            </a:r>
            <a:r>
              <a:rPr lang="en-US" altLang="zh-CN"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、世界殖民体系的形成</a:t>
            </a:r>
            <a:endPar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875145" y="20002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16255" y="582930"/>
            <a:ext cx="11224895" cy="6197600"/>
          </a:xfrm>
          <a:prstGeom prst="rect">
            <a:avLst/>
          </a:prstGeom>
          <a:noFill/>
        </p:spPr>
        <p:txBody>
          <a:bodyPr wrap="square" rtlCol="0">
            <a:noAutofit/>
          </a:bodyPr>
          <a:p>
            <a:pPr indent="457200" algn="just" fontAlgn="auto">
              <a:lnSpc>
                <a:spcPct val="11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形成</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1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19</a:t>
            </a:r>
            <a:r>
              <a:rPr lang="zh-CN" altLang="en-US" sz="2400">
                <a:latin typeface="宋体" panose="02010600030101010101" pitchFamily="2" charset="-122"/>
                <a:ea typeface="宋体" panose="02010600030101010101" pitchFamily="2" charset="-122"/>
                <a:cs typeface="宋体" panose="02010600030101010101" pitchFamily="2" charset="-122"/>
              </a:rPr>
              <a:t>世纪末</a:t>
            </a:r>
            <a:r>
              <a:rPr lang="en-US" altLang="zh-CN" sz="2400">
                <a:latin typeface="宋体" panose="02010600030101010101" pitchFamily="2" charset="-122"/>
                <a:ea typeface="宋体" panose="02010600030101010101" pitchFamily="2" charset="-122"/>
                <a:cs typeface="宋体" panose="02010600030101010101" pitchFamily="2" charset="-122"/>
              </a:rPr>
              <a:t>20</a:t>
            </a:r>
            <a:r>
              <a:rPr lang="zh-CN" altLang="en-US" sz="2400">
                <a:latin typeface="宋体" panose="02010600030101010101" pitchFamily="2" charset="-122"/>
                <a:ea typeface="宋体" panose="02010600030101010101" pitchFamily="2" charset="-122"/>
                <a:cs typeface="宋体" panose="02010600030101010101" pitchFamily="2" charset="-122"/>
              </a:rPr>
              <a:t>世纪初</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亚洲的绝大多数地区已经沦为殖民地或半殖民地</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非洲的绝大部分地区沦为殖民地</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独立的拉丁美洲国家实际也成为依附于欧美国家的半殖民地</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资本主义世界殖民体系最终形成。</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1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影响</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1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对殖民者</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帝国主义之间扩张与争夺的加剧</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孕育着新的更大的冲突</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第一次世界大战</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1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对世界</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世界上几乎所有国家和地区都被卷入资本主义世界市场当中</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世界越来越紧密地连为一体。</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1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对殖民地半殖民地</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破坏性</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殖民统治和掠夺打破了当地传统的经济结构</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沦为列强商品市场、原料产地和资本输出地</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阻碍了当地民族工业的发展</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给殖民地半殖民地</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人民带来了深重的灾难</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形成了人类历史上由少数资本主义国家奴役和控制世界上绝大部分土地和人口的极不合理的状态</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被压迫人民的反抗斗争不断高涨</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建设性</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传播先进生产方式、生活方式和思想观念</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客观上促进了殖民地历史的发展与进步。</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34" name="文本框 33"/>
          <p:cNvSpPr txBox="1"/>
          <p:nvPr/>
        </p:nvSpPr>
        <p:spPr>
          <a:xfrm>
            <a:off x="496570" y="1497330"/>
            <a:ext cx="11198860" cy="2861310"/>
          </a:xfrm>
          <a:prstGeom prst="rect">
            <a:avLst/>
          </a:prstGeom>
          <a:noFill/>
        </p:spPr>
        <p:txBody>
          <a:bodyPr wrap="square" rtlCol="0">
            <a:spAutoFit/>
          </a:bodyPr>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第13课   </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亚非拉民族独立运动</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530350" y="100330"/>
            <a:ext cx="7332980" cy="583565"/>
          </a:xfrm>
          <a:prstGeom prst="rect">
            <a:avLst/>
          </a:prstGeom>
          <a:noFill/>
        </p:spPr>
        <p:txBody>
          <a:bodyPr wrap="square" rtlCol="0">
            <a:spAutoFit/>
          </a:bodyPr>
          <a:lstStyle/>
          <a:p>
            <a:pPr algn="just"/>
            <a:r>
              <a:rPr lang="en-US" altLang="zh-CN"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、概况</a:t>
            </a:r>
            <a:endPar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923925" y="583565"/>
            <a:ext cx="6356350" cy="645160"/>
          </a:xfrm>
          <a:prstGeom prst="rect">
            <a:avLst/>
          </a:prstGeom>
          <a:noFill/>
        </p:spPr>
        <p:txBody>
          <a:bodyPr wrap="square" rtlCol="0">
            <a:noAutofit/>
          </a:bodyPr>
          <a:p>
            <a:pPr indent="457200"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亚非拉民族独立运动概况如下。</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6" name="文本框 5"/>
          <p:cNvSpPr txBox="1"/>
          <p:nvPr/>
        </p:nvSpPr>
        <p:spPr>
          <a:xfrm>
            <a:off x="1530350" y="5041900"/>
            <a:ext cx="7332980" cy="583565"/>
          </a:xfrm>
          <a:prstGeom prst="rect">
            <a:avLst/>
          </a:prstGeom>
          <a:noFill/>
        </p:spPr>
        <p:txBody>
          <a:bodyPr wrap="square" rtlCol="0">
            <a:spAutoFit/>
          </a:bodyPr>
          <a:p>
            <a:pPr algn="just"/>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en-US" altLang="zh-CN"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、意义</a:t>
            </a:r>
            <a:endPar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7" name="文本框 6"/>
          <p:cNvSpPr txBox="1"/>
          <p:nvPr/>
        </p:nvSpPr>
        <p:spPr>
          <a:xfrm>
            <a:off x="1018540" y="5490210"/>
            <a:ext cx="10241915" cy="1037590"/>
          </a:xfrm>
          <a:prstGeom prst="rect">
            <a:avLst/>
          </a:prstGeom>
          <a:noFill/>
        </p:spPr>
        <p:txBody>
          <a:bodyPr wrap="square" rtlCol="0">
            <a:noAutofit/>
          </a:bodyPr>
          <a:p>
            <a:pPr indent="457200"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打击了帝国主义的侵略势力</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削弱了本国的封建势力</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推动了民族独立和世界历史的发展。</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3" name="表格 2"/>
          <p:cNvGraphicFramePr/>
          <p:nvPr/>
        </p:nvGraphicFramePr>
        <p:xfrm>
          <a:off x="784860" y="1156843"/>
          <a:ext cx="11315065" cy="3859530"/>
        </p:xfrm>
        <a:graphic>
          <a:graphicData uri="http://schemas.openxmlformats.org/drawingml/2006/table">
            <a:tbl>
              <a:tblPr/>
              <a:tblGrid>
                <a:gridCol w="845185"/>
                <a:gridCol w="891540"/>
                <a:gridCol w="9578340"/>
              </a:tblGrid>
              <a:tr h="772160">
                <a:tc rowSpan="2">
                  <a:txBody>
                    <a:bodyPr/>
                    <a:p>
                      <a:pPr algn="ctr" fontAlgn="ctr"/>
                      <a:r>
                        <a:rPr lang="zh-CN" altLang="en-US" sz="2300" b="1" i="0">
                          <a:solidFill>
                            <a:srgbClr val="000000"/>
                          </a:solidFill>
                          <a:latin typeface="宋体" panose="02010600030101010101" pitchFamily="2" charset="-122"/>
                          <a:ea typeface="宋体" panose="02010600030101010101" pitchFamily="2" charset="-122"/>
                        </a:rPr>
                        <a:t>拉美独立运动</a:t>
                      </a:r>
                      <a:endParaRPr lang="zh-CN" altLang="en-US" sz="23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ctr" fontAlgn="ctr"/>
                      <a:r>
                        <a:rPr lang="zh-CN" altLang="en-US" sz="2300" b="1" i="0">
                          <a:solidFill>
                            <a:srgbClr val="000000"/>
                          </a:solidFill>
                          <a:latin typeface="宋体" panose="02010600030101010101" pitchFamily="2" charset="-122"/>
                          <a:ea typeface="宋体" panose="02010600030101010101" pitchFamily="2" charset="-122"/>
                        </a:rPr>
                        <a:t>背景</a:t>
                      </a:r>
                      <a:endParaRPr lang="zh-CN" altLang="en-US" sz="23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l" fontAlgn="ctr"/>
                      <a:r>
                        <a:rPr lang="zh-CN" altLang="en-US" sz="2300" b="0" i="0">
                          <a:solidFill>
                            <a:srgbClr val="000000"/>
                          </a:solidFill>
                          <a:latin typeface="宋体" panose="02010600030101010101" pitchFamily="2" charset="-122"/>
                          <a:ea typeface="宋体" panose="02010600030101010101" pitchFamily="2" charset="-122"/>
                        </a:rPr>
                        <a:t>欧洲殖民者长期的压迫和剥削；</a:t>
                      </a:r>
                      <a:r>
                        <a:rPr lang="en-US" altLang="zh-CN" sz="2300" b="0" i="0">
                          <a:solidFill>
                            <a:srgbClr val="000000"/>
                          </a:solidFill>
                          <a:latin typeface="宋体" panose="02010600030101010101" pitchFamily="2" charset="-122"/>
                          <a:ea typeface="宋体" panose="02010600030101010101" pitchFamily="2" charset="-122"/>
                        </a:rPr>
                        <a:t>18</a:t>
                      </a:r>
                      <a:r>
                        <a:rPr lang="zh-CN" altLang="en-US" sz="2300" b="0" i="0">
                          <a:solidFill>
                            <a:srgbClr val="000000"/>
                          </a:solidFill>
                          <a:latin typeface="宋体" panose="02010600030101010101" pitchFamily="2" charset="-122"/>
                          <a:ea typeface="宋体" panose="02010600030101010101" pitchFamily="2" charset="-122"/>
                        </a:rPr>
                        <a:t>世纪末</a:t>
                      </a:r>
                      <a:r>
                        <a:rPr lang="en-US" altLang="zh-CN" sz="2300" b="0" i="0">
                          <a:solidFill>
                            <a:srgbClr val="000000"/>
                          </a:solidFill>
                          <a:latin typeface="宋体" panose="02010600030101010101" pitchFamily="2" charset="-122"/>
                          <a:ea typeface="宋体" panose="02010600030101010101" pitchFamily="2" charset="-122"/>
                        </a:rPr>
                        <a:t>19</a:t>
                      </a:r>
                      <a:r>
                        <a:rPr lang="zh-CN" altLang="en-US" sz="2300" b="0" i="0">
                          <a:solidFill>
                            <a:srgbClr val="000000"/>
                          </a:solidFill>
                          <a:latin typeface="宋体" panose="02010600030101010101" pitchFamily="2" charset="-122"/>
                          <a:ea typeface="宋体" panose="02010600030101010101" pitchFamily="2" charset="-122"/>
                        </a:rPr>
                        <a:t>世纪初，拉丁美洲经济的发展；启蒙思想的传播；</a:t>
                      </a:r>
                      <a:r>
                        <a:rPr lang="zh-CN" altLang="en-US" sz="2300" b="0" i="0">
                          <a:solidFill>
                            <a:srgbClr val="000000"/>
                          </a:solidFill>
                          <a:latin typeface="宋体" panose="02010600030101010101" pitchFamily="2" charset="-122"/>
                          <a:ea typeface="宋体" panose="02010600030101010101" pitchFamily="2" charset="-122"/>
                        </a:rPr>
                        <a:t>美国独立和法国大革命的推动</a:t>
                      </a:r>
                      <a:endParaRPr lang="zh-CN" altLang="en-US" sz="23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771525">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p>
                      <a:pPr algn="ctr" fontAlgn="ctr"/>
                      <a:r>
                        <a:rPr lang="zh-CN" altLang="en-US" sz="2300" b="1" i="0">
                          <a:solidFill>
                            <a:srgbClr val="000000"/>
                          </a:solidFill>
                          <a:latin typeface="宋体" panose="02010600030101010101" pitchFamily="2" charset="-122"/>
                          <a:ea typeface="宋体" panose="02010600030101010101" pitchFamily="2" charset="-122"/>
                        </a:rPr>
                        <a:t>概况</a:t>
                      </a:r>
                      <a:endParaRPr lang="zh-CN" altLang="en-US" sz="23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l" fontAlgn="ctr"/>
                      <a:r>
                        <a:rPr lang="en-US" altLang="zh-CN" sz="2300" b="0" i="0">
                          <a:solidFill>
                            <a:srgbClr val="000000"/>
                          </a:solidFill>
                          <a:latin typeface="宋体" panose="02010600030101010101" pitchFamily="2" charset="-122"/>
                          <a:ea typeface="宋体" panose="02010600030101010101" pitchFamily="2" charset="-122"/>
                        </a:rPr>
                        <a:t>19</a:t>
                      </a:r>
                      <a:r>
                        <a:rPr lang="zh-CN" altLang="en-US" sz="2300" b="0" i="0">
                          <a:solidFill>
                            <a:srgbClr val="000000"/>
                          </a:solidFill>
                          <a:latin typeface="宋体" panose="02010600030101010101" pitchFamily="2" charset="-122"/>
                          <a:ea typeface="宋体" panose="02010600030101010101" pitchFamily="2" charset="-122"/>
                        </a:rPr>
                        <a:t>世纪</a:t>
                      </a:r>
                      <a:r>
                        <a:rPr lang="en-US" altLang="zh-CN" sz="2300" b="0" i="0">
                          <a:solidFill>
                            <a:srgbClr val="000000"/>
                          </a:solidFill>
                          <a:latin typeface="宋体" panose="02010600030101010101" pitchFamily="2" charset="-122"/>
                          <a:ea typeface="宋体" panose="02010600030101010101" pitchFamily="2" charset="-122"/>
                        </a:rPr>
                        <a:t>20</a:t>
                      </a:r>
                      <a:r>
                        <a:rPr lang="zh-CN" altLang="en-US" sz="2300" b="0" i="0">
                          <a:solidFill>
                            <a:srgbClr val="000000"/>
                          </a:solidFill>
                          <a:latin typeface="宋体" panose="02010600030101010101" pitchFamily="2" charset="-122"/>
                          <a:ea typeface="宋体" panose="02010600030101010101" pitchFamily="2" charset="-122"/>
                        </a:rPr>
                        <a:t>年代，基本获得独立</a:t>
                      </a:r>
                      <a:r>
                        <a:rPr lang="en-US" altLang="zh-CN" sz="2300" b="0" i="0">
                          <a:solidFill>
                            <a:srgbClr val="000000"/>
                          </a:solidFill>
                          <a:latin typeface="宋体" panose="02010600030101010101" pitchFamily="2" charset="-122"/>
                          <a:ea typeface="宋体" panose="02010600030101010101" pitchFamily="2" charset="-122"/>
                        </a:rPr>
                        <a:t>(</a:t>
                      </a:r>
                      <a:r>
                        <a:rPr lang="zh-CN" altLang="en-US" sz="2300" b="0" i="0">
                          <a:solidFill>
                            <a:srgbClr val="000000"/>
                          </a:solidFill>
                          <a:latin typeface="宋体" panose="02010600030101010101" pitchFamily="2" charset="-122"/>
                          <a:ea typeface="宋体" panose="02010600030101010101" pitchFamily="2" charset="-122"/>
                        </a:rPr>
                        <a:t>海地、西属北美殖民地、巴西等</a:t>
                      </a:r>
                      <a:r>
                        <a:rPr lang="en-US" altLang="zh-CN" sz="2300" b="0" i="0">
                          <a:solidFill>
                            <a:srgbClr val="000000"/>
                          </a:solidFill>
                          <a:latin typeface="宋体" panose="02010600030101010101" pitchFamily="2" charset="-122"/>
                          <a:ea typeface="宋体" panose="02010600030101010101" pitchFamily="2" charset="-122"/>
                        </a:rPr>
                        <a:t>)</a:t>
                      </a:r>
                      <a:r>
                        <a:rPr lang="zh-CN" altLang="en-US" sz="2300" b="0" i="0">
                          <a:solidFill>
                            <a:srgbClr val="000000"/>
                          </a:solidFill>
                          <a:latin typeface="宋体" panose="02010600030101010101" pitchFamily="2" charset="-122"/>
                          <a:ea typeface="宋体" panose="02010600030101010101" pitchFamily="2" charset="-122"/>
                        </a:rPr>
                        <a:t>，</a:t>
                      </a:r>
                      <a:r>
                        <a:rPr lang="zh-CN" altLang="en-US" sz="2300" b="0" i="0">
                          <a:solidFill>
                            <a:srgbClr val="000000"/>
                          </a:solidFill>
                          <a:latin typeface="宋体" panose="02010600030101010101" pitchFamily="2" charset="-122"/>
                          <a:ea typeface="宋体" panose="02010600030101010101" pitchFamily="2" charset="-122"/>
                        </a:rPr>
                        <a:t>但仍面临继续进行民族民主革命的任务</a:t>
                      </a:r>
                      <a:endParaRPr lang="zh-CN" altLang="en-US" sz="23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772160">
                <a:tc rowSpan="2">
                  <a:txBody>
                    <a:bodyPr/>
                    <a:p>
                      <a:pPr algn="ctr" fontAlgn="ctr"/>
                      <a:r>
                        <a:rPr lang="zh-CN" altLang="en-US" sz="2300" b="1" i="0">
                          <a:solidFill>
                            <a:srgbClr val="000000"/>
                          </a:solidFill>
                          <a:latin typeface="宋体" panose="02010600030101010101" pitchFamily="2" charset="-122"/>
                          <a:ea typeface="宋体" panose="02010600030101010101" pitchFamily="2" charset="-122"/>
                        </a:rPr>
                        <a:t>亚洲觉醒</a:t>
                      </a:r>
                      <a:endParaRPr lang="zh-CN" altLang="en-US" sz="23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ctr" fontAlgn="ctr"/>
                      <a:r>
                        <a:rPr lang="zh-CN" altLang="en-US" sz="2300" b="1" i="0">
                          <a:solidFill>
                            <a:srgbClr val="000000"/>
                          </a:solidFill>
                          <a:latin typeface="宋体" panose="02010600030101010101" pitchFamily="2" charset="-122"/>
                          <a:ea typeface="宋体" panose="02010600030101010101" pitchFamily="2" charset="-122"/>
                        </a:rPr>
                        <a:t>背景</a:t>
                      </a:r>
                      <a:endParaRPr lang="zh-CN" altLang="en-US" sz="23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l" fontAlgn="ctr"/>
                      <a:r>
                        <a:rPr lang="zh-CN" altLang="en-US" sz="2300" b="0" i="0">
                          <a:solidFill>
                            <a:srgbClr val="000000"/>
                          </a:solidFill>
                          <a:latin typeface="宋体" panose="02010600030101010101" pitchFamily="2" charset="-122"/>
                          <a:ea typeface="宋体" panose="02010600030101010101" pitchFamily="2" charset="-122"/>
                        </a:rPr>
                        <a:t>帝国主义的侵略加深了亚洲各国的民族危机；亚洲国家的封建经济进一步解体，民族资本主义得到一定发展，</a:t>
                      </a:r>
                      <a:r>
                        <a:rPr lang="zh-CN" altLang="en-US" sz="2300" b="0" i="0">
                          <a:solidFill>
                            <a:srgbClr val="000000"/>
                          </a:solidFill>
                          <a:latin typeface="宋体" panose="02010600030101010101" pitchFamily="2" charset="-122"/>
                          <a:ea typeface="宋体" panose="02010600030101010101" pitchFamily="2" charset="-122"/>
                        </a:rPr>
                        <a:t>民族忧患意识和民主改革意识觉醒</a:t>
                      </a:r>
                      <a:endParaRPr lang="zh-CN" altLang="en-US" sz="23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771525">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p>
                      <a:pPr algn="ctr" fontAlgn="ctr"/>
                      <a:r>
                        <a:rPr lang="zh-CN" altLang="en-US" sz="2300" b="1" i="0">
                          <a:solidFill>
                            <a:srgbClr val="000000"/>
                          </a:solidFill>
                          <a:latin typeface="宋体" panose="02010600030101010101" pitchFamily="2" charset="-122"/>
                          <a:ea typeface="宋体" panose="02010600030101010101" pitchFamily="2" charset="-122"/>
                        </a:rPr>
                        <a:t>史实</a:t>
                      </a:r>
                      <a:endParaRPr lang="zh-CN" altLang="en-US" sz="23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l" fontAlgn="ctr"/>
                      <a:r>
                        <a:rPr lang="zh-CN" altLang="en-US" sz="2300" b="0" i="0">
                          <a:solidFill>
                            <a:srgbClr val="000000"/>
                          </a:solidFill>
                          <a:latin typeface="宋体" panose="02010600030101010101" pitchFamily="2" charset="-122"/>
                          <a:ea typeface="宋体" panose="02010600030101010101" pitchFamily="2" charset="-122"/>
                        </a:rPr>
                        <a:t>印度人民反英斗争</a:t>
                      </a:r>
                      <a:r>
                        <a:rPr lang="en-US" altLang="zh-CN" sz="2300" b="0" i="0">
                          <a:solidFill>
                            <a:srgbClr val="000000"/>
                          </a:solidFill>
                          <a:latin typeface="宋体" panose="02010600030101010101" pitchFamily="2" charset="-122"/>
                          <a:ea typeface="宋体" panose="02010600030101010101" pitchFamily="2" charset="-122"/>
                        </a:rPr>
                        <a:t>(1905—1908</a:t>
                      </a:r>
                      <a:r>
                        <a:rPr lang="zh-CN" altLang="en-US" sz="2300" b="0" i="0">
                          <a:solidFill>
                            <a:srgbClr val="000000"/>
                          </a:solidFill>
                          <a:latin typeface="宋体" panose="02010600030101010101" pitchFamily="2" charset="-122"/>
                          <a:ea typeface="宋体" panose="02010600030101010101" pitchFamily="2" charset="-122"/>
                        </a:rPr>
                        <a:t>年</a:t>
                      </a:r>
                      <a:r>
                        <a:rPr lang="en-US" altLang="zh-CN" sz="2300" b="0" i="0">
                          <a:solidFill>
                            <a:srgbClr val="000000"/>
                          </a:solidFill>
                          <a:latin typeface="宋体" panose="02010600030101010101" pitchFamily="2" charset="-122"/>
                          <a:ea typeface="宋体" panose="02010600030101010101" pitchFamily="2" charset="-122"/>
                        </a:rPr>
                        <a:t>)</a:t>
                      </a:r>
                      <a:r>
                        <a:rPr lang="zh-CN" altLang="en-US" sz="2300" b="0" i="0">
                          <a:solidFill>
                            <a:srgbClr val="000000"/>
                          </a:solidFill>
                          <a:latin typeface="宋体" panose="02010600030101010101" pitchFamily="2" charset="-122"/>
                          <a:ea typeface="宋体" panose="02010600030101010101" pitchFamily="2" charset="-122"/>
                        </a:rPr>
                        <a:t>；伊朗立宪革命</a:t>
                      </a:r>
                      <a:r>
                        <a:rPr lang="en-US" altLang="zh-CN" sz="2300" b="0" i="0">
                          <a:solidFill>
                            <a:srgbClr val="000000"/>
                          </a:solidFill>
                          <a:latin typeface="宋体" panose="02010600030101010101" pitchFamily="2" charset="-122"/>
                          <a:ea typeface="宋体" panose="02010600030101010101" pitchFamily="2" charset="-122"/>
                        </a:rPr>
                        <a:t>(1905—1911</a:t>
                      </a:r>
                      <a:r>
                        <a:rPr lang="zh-CN" altLang="en-US" sz="2300" b="0" i="0">
                          <a:solidFill>
                            <a:srgbClr val="000000"/>
                          </a:solidFill>
                          <a:latin typeface="宋体" panose="02010600030101010101" pitchFamily="2" charset="-122"/>
                          <a:ea typeface="宋体" panose="02010600030101010101" pitchFamily="2" charset="-122"/>
                        </a:rPr>
                        <a:t>年</a:t>
                      </a:r>
                      <a:r>
                        <a:rPr lang="en-US" altLang="zh-CN" sz="2300" b="0" i="0">
                          <a:solidFill>
                            <a:srgbClr val="000000"/>
                          </a:solidFill>
                          <a:latin typeface="宋体" panose="02010600030101010101" pitchFamily="2" charset="-122"/>
                          <a:ea typeface="宋体" panose="02010600030101010101" pitchFamily="2" charset="-122"/>
                        </a:rPr>
                        <a:t>)</a:t>
                      </a:r>
                      <a:r>
                        <a:rPr lang="zh-CN" altLang="en-US" sz="2300" b="0" i="0">
                          <a:solidFill>
                            <a:srgbClr val="000000"/>
                          </a:solidFill>
                          <a:latin typeface="宋体" panose="02010600030101010101" pitchFamily="2" charset="-122"/>
                          <a:ea typeface="宋体" panose="02010600030101010101" pitchFamily="2" charset="-122"/>
                        </a:rPr>
                        <a:t>；中国辛亥革命</a:t>
                      </a:r>
                      <a:r>
                        <a:rPr lang="en-US" altLang="zh-CN" sz="2300" b="0" i="0">
                          <a:solidFill>
                            <a:srgbClr val="000000"/>
                          </a:solidFill>
                          <a:latin typeface="宋体" panose="02010600030101010101" pitchFamily="2" charset="-122"/>
                          <a:ea typeface="宋体" panose="02010600030101010101" pitchFamily="2" charset="-122"/>
                        </a:rPr>
                        <a:t>(1911</a:t>
                      </a:r>
                      <a:r>
                        <a:rPr lang="zh-CN" altLang="en-US" sz="2300" b="0" i="0">
                          <a:solidFill>
                            <a:srgbClr val="000000"/>
                          </a:solidFill>
                          <a:latin typeface="宋体" panose="02010600030101010101" pitchFamily="2" charset="-122"/>
                          <a:ea typeface="宋体" panose="02010600030101010101" pitchFamily="2" charset="-122"/>
                        </a:rPr>
                        <a:t>年</a:t>
                      </a:r>
                      <a:r>
                        <a:rPr lang="en-US" altLang="zh-CN" sz="2300" b="0" i="0">
                          <a:solidFill>
                            <a:srgbClr val="000000"/>
                          </a:solidFill>
                          <a:latin typeface="宋体" panose="02010600030101010101" pitchFamily="2" charset="-122"/>
                          <a:ea typeface="宋体" panose="02010600030101010101" pitchFamily="2" charset="-122"/>
                        </a:rPr>
                        <a:t>)</a:t>
                      </a:r>
                      <a:r>
                        <a:rPr lang="zh-CN" altLang="en-US" sz="2300" b="0" i="0">
                          <a:solidFill>
                            <a:srgbClr val="000000"/>
                          </a:solidFill>
                          <a:latin typeface="宋体" panose="02010600030101010101" pitchFamily="2" charset="-122"/>
                          <a:ea typeface="宋体" panose="02010600030101010101" pitchFamily="2" charset="-122"/>
                        </a:rPr>
                        <a:t>：推翻清王朝，结束封建帝制，</a:t>
                      </a:r>
                      <a:r>
                        <a:rPr lang="zh-CN" altLang="en-US" sz="2300" b="0" i="0">
                          <a:solidFill>
                            <a:srgbClr val="000000"/>
                          </a:solidFill>
                          <a:latin typeface="宋体" panose="02010600030101010101" pitchFamily="2" charset="-122"/>
                          <a:ea typeface="宋体" panose="02010600030101010101" pitchFamily="2" charset="-122"/>
                        </a:rPr>
                        <a:t>建立共和国</a:t>
                      </a:r>
                      <a:endParaRPr lang="zh-CN" altLang="en-US" sz="23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386080">
                <a:tc rowSpan="2">
                  <a:txBody>
                    <a:bodyPr/>
                    <a:p>
                      <a:pPr algn="ctr" fontAlgn="ctr"/>
                      <a:r>
                        <a:rPr lang="zh-CN" altLang="en-US" sz="2300" b="1" i="0">
                          <a:solidFill>
                            <a:srgbClr val="000000"/>
                          </a:solidFill>
                          <a:latin typeface="宋体" panose="02010600030101010101" pitchFamily="2" charset="-122"/>
                          <a:ea typeface="宋体" panose="02010600030101010101" pitchFamily="2" charset="-122"/>
                        </a:rPr>
                        <a:t>非洲抗争</a:t>
                      </a:r>
                      <a:endParaRPr lang="zh-CN" altLang="en-US" sz="23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ctr" fontAlgn="ctr"/>
                      <a:r>
                        <a:rPr lang="zh-CN" altLang="en-US" sz="2300" b="1" i="0">
                          <a:solidFill>
                            <a:srgbClr val="000000"/>
                          </a:solidFill>
                          <a:latin typeface="宋体" panose="02010600030101010101" pitchFamily="2" charset="-122"/>
                          <a:ea typeface="宋体" panose="02010600030101010101" pitchFamily="2" charset="-122"/>
                        </a:rPr>
                        <a:t>背景</a:t>
                      </a:r>
                      <a:endParaRPr lang="zh-CN" altLang="en-US" sz="23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l" fontAlgn="ctr"/>
                      <a:r>
                        <a:rPr lang="zh-CN" altLang="en-US" sz="2300" b="0" i="0">
                          <a:solidFill>
                            <a:srgbClr val="000000"/>
                          </a:solidFill>
                          <a:latin typeface="宋体" panose="02010600030101010101" pitchFamily="2" charset="-122"/>
                          <a:ea typeface="宋体" panose="02010600030101010101" pitchFamily="2" charset="-122"/>
                        </a:rPr>
                        <a:t>帝国主义瓜分非洲</a:t>
                      </a:r>
                      <a:endParaRPr lang="zh-CN" altLang="en-US" sz="23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38608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p>
                      <a:pPr algn="ctr" fontAlgn="ctr"/>
                      <a:r>
                        <a:rPr lang="zh-CN" altLang="en-US" sz="2300" b="1" i="0">
                          <a:solidFill>
                            <a:srgbClr val="000000"/>
                          </a:solidFill>
                          <a:latin typeface="宋体" panose="02010600030101010101" pitchFamily="2" charset="-122"/>
                          <a:ea typeface="宋体" panose="02010600030101010101" pitchFamily="2" charset="-122"/>
                        </a:rPr>
                        <a:t>史实</a:t>
                      </a:r>
                      <a:endParaRPr lang="zh-CN" altLang="en-US" sz="23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l" fontAlgn="ctr"/>
                      <a:r>
                        <a:rPr lang="zh-CN" altLang="en-US" sz="2300" b="0" i="0">
                          <a:solidFill>
                            <a:srgbClr val="000000"/>
                          </a:solidFill>
                          <a:latin typeface="宋体" panose="02010600030101010101" pitchFamily="2" charset="-122"/>
                          <a:ea typeface="宋体" panose="02010600030101010101" pitchFamily="2" charset="-122"/>
                        </a:rPr>
                        <a:t>埃及抗英斗争、苏丹马赫迪起义、埃塞俄比亚抗意战争</a:t>
                      </a:r>
                      <a:endParaRPr lang="zh-CN" altLang="en-US" sz="23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bl>
          </a:graphicData>
        </a:graphic>
      </p:graphicFrame>
    </p:spTree>
  </p:cSld>
  <p:clrMapOvr>
    <a:masterClrMapping/>
  </p:clrMapOvr>
  <p:transition spd="med">
    <p:pull/>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659765" y="942975"/>
            <a:ext cx="10972165" cy="521970"/>
          </a:xfrm>
          <a:prstGeom prst="rect">
            <a:avLst/>
          </a:prstGeom>
          <a:noFill/>
        </p:spPr>
        <p:txBody>
          <a:bodyPr wrap="square" rtlCol="0">
            <a:spAutoFit/>
          </a:bodyPr>
          <a:p>
            <a:pPr algn="ctr"/>
            <a:r>
              <a:rPr lang="en-US" altLang="zh-CN" sz="2800" b="1">
                <a:latin typeface="微软雅黑" panose="020B0503020204020204" charset="-122"/>
                <a:ea typeface="微软雅黑" panose="020B0503020204020204" charset="-122"/>
                <a:cs typeface="微软雅黑" panose="020B0503020204020204" charset="-122"/>
              </a:rPr>
              <a:t>2026 </a:t>
            </a:r>
            <a:r>
              <a:rPr lang="zh-CN" altLang="en-US" sz="2800" b="1">
                <a:latin typeface="微软雅黑" panose="020B0503020204020204" charset="-122"/>
                <a:ea typeface="微软雅黑" panose="020B0503020204020204" charset="-122"/>
                <a:cs typeface="微软雅黑" panose="020B0503020204020204" charset="-122"/>
              </a:rPr>
              <a:t>学考金典</a:t>
            </a:r>
            <a:r>
              <a:rPr lang="en-US" altLang="zh-CN" sz="2800" b="1">
                <a:latin typeface="微软雅黑" panose="020B0503020204020204" charset="-122"/>
                <a:ea typeface="微软雅黑" panose="020B0503020204020204" charset="-122"/>
                <a:cs typeface="微软雅黑" panose="020B0503020204020204" charset="-122"/>
              </a:rPr>
              <a:t>·</a:t>
            </a:r>
            <a:r>
              <a:rPr lang="zh-CN" altLang="en-US" sz="2800" b="1">
                <a:latin typeface="微软雅黑" panose="020B0503020204020204" charset="-122"/>
                <a:ea typeface="微软雅黑" panose="020B0503020204020204" charset="-122"/>
                <a:cs typeface="微软雅黑" panose="020B0503020204020204" charset="-122"/>
              </a:rPr>
              <a:t>广西普通高中学业水平考试训练指导</a:t>
            </a:r>
            <a:r>
              <a:rPr lang="en-US" altLang="zh-CN" sz="2800" b="1">
                <a:latin typeface="微软雅黑" panose="020B0503020204020204" charset="-122"/>
                <a:ea typeface="微软雅黑" panose="020B0503020204020204" charset="-122"/>
                <a:cs typeface="微软雅黑" panose="020B0503020204020204" charset="-122"/>
              </a:rPr>
              <a:t>·</a:t>
            </a:r>
            <a:r>
              <a:rPr lang="zh-CN" altLang="en-US" sz="2800" b="1">
                <a:latin typeface="微软雅黑" panose="020B0503020204020204" charset="-122"/>
                <a:ea typeface="微软雅黑" panose="020B0503020204020204" charset="-122"/>
                <a:cs typeface="微软雅黑" panose="020B0503020204020204" charset="-122"/>
              </a:rPr>
              <a:t>历史课件</a:t>
            </a:r>
            <a:endParaRPr lang="zh-CN" altLang="en-US" sz="2800" b="1">
              <a:latin typeface="微软雅黑" panose="020B0503020204020204" charset="-122"/>
              <a:ea typeface="微软雅黑" panose="020B0503020204020204" charset="-122"/>
              <a:cs typeface="微软雅黑" panose="020B0503020204020204"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本课结束</a:t>
            </a:r>
            <a:endParaRPr lang="zh-CN" altLang="en-US" sz="9600" b="1" dirty="0">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7624445" y="24066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77875" y="886460"/>
            <a:ext cx="10741025" cy="513143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古代雅典民主政治的特点</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直接民主、人民主权、轮番而治、法律至上。</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3.</a:t>
            </a:r>
            <a:r>
              <a:rPr lang="zh-CN" altLang="en-US" sz="2800" b="1">
                <a:latin typeface="宋体" panose="02010600030101010101" pitchFamily="2" charset="-122"/>
                <a:ea typeface="宋体" panose="02010600030101010101" pitchFamily="2" charset="-122"/>
                <a:cs typeface="宋体" panose="02010600030101010101" pitchFamily="2" charset="-122"/>
              </a:rPr>
              <a:t>雅典民主政治的评价</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进步性</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对近代西方资产阶级民主政治有着深远的影响</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成为西方政治文明的源头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推动文化事业的发展</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促进了雅典政治、经济、文化的蓬勃发展</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使古希腊在文化领域取得众多辉煌成就。</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局限性</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雅典民主是一种原始的直接民主形式</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适用于小国寡民的城邦</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民主范围狭隘</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是奴隶主的民主、少数人的民主</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民主运作方式随意</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容易导致国家权力的滥用和误用。</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34" name="文本框 33"/>
          <p:cNvSpPr txBox="1"/>
          <p:nvPr/>
        </p:nvSpPr>
        <p:spPr>
          <a:xfrm>
            <a:off x="680720" y="1208405"/>
            <a:ext cx="10813415" cy="3196590"/>
          </a:xfrm>
          <a:prstGeom prst="rect">
            <a:avLst/>
          </a:prstGeom>
          <a:noFill/>
        </p:spPr>
        <p:txBody>
          <a:bodyPr wrap="square" rtlCol="0">
            <a:noAutofit/>
          </a:bodyPr>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第2课   </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古代世界的帝国与文明的交流</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376045" y="967105"/>
            <a:ext cx="7332980" cy="645160"/>
          </a:xfrm>
          <a:prstGeom prst="rect">
            <a:avLst/>
          </a:prstGeom>
          <a:noFill/>
        </p:spPr>
        <p:txBody>
          <a:bodyPr wrap="square" rtlCol="0">
            <a:spAutoFit/>
          </a:bodyPr>
          <a:lstStyle/>
          <a:p>
            <a:pPr algn="just"/>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、古代文明的扩展</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083935" y="58229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868045" y="2072640"/>
            <a:ext cx="10320020" cy="263588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农耕文明对外扩张有潜能。</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方式及原因</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方式</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大河文明</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埃及文明、西亚文明</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武力征服</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海洋文明</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古希腊</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移民</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原因</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工商业发达</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人多地少</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组织能力、航海技术和武器的优势。</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影响</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使不同文明区相互连接起来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促进了大帝国的兴起。</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tags/tag1.xml><?xml version="1.0" encoding="utf-8"?>
<p:tagLst xmlns:p="http://schemas.openxmlformats.org/presentationml/2006/main">
  <p:tag name="TABLE_ENDDRAG_ORIGIN_RECT" val="862*388"/>
  <p:tag name="TABLE_ENDDRAG_RECT" val="55*117*862*388"/>
</p:tagLst>
</file>

<file path=ppt/tags/tag10.xml><?xml version="1.0" encoding="utf-8"?>
<p:tagLst xmlns:p="http://schemas.openxmlformats.org/presentationml/2006/main">
  <p:tag name="KSO_WM_DIAGRAM_VIRTUALLY_FRAME" val="{&quot;height&quot;:699.8293132648193,&quot;left&quot;:34.3,&quot;top&quot;:8.5,&quot;width&quot;:1133.854503626677}"/>
</p:tagLst>
</file>

<file path=ppt/tags/tag11.xml><?xml version="1.0" encoding="utf-8"?>
<p:tagLst xmlns:p="http://schemas.openxmlformats.org/presentationml/2006/main">
  <p:tag name="KSO_WM_DIAGRAM_VIRTUALLY_FRAME" val="{&quot;height&quot;:699.8293132648193,&quot;left&quot;:34.3,&quot;top&quot;:8.5,&quot;width&quot;:1133.854503626677}"/>
</p:tagLst>
</file>

<file path=ppt/tags/tag12.xml><?xml version="1.0" encoding="utf-8"?>
<p:tagLst xmlns:p="http://schemas.openxmlformats.org/presentationml/2006/main">
  <p:tag name="KSO_WM_DIAGRAM_VIRTUALLY_FRAME" val="{&quot;height&quot;:699.8293132648193,&quot;left&quot;:34.3,&quot;top&quot;:8.5,&quot;width&quot;:1133.854503626677}"/>
</p:tagLst>
</file>

<file path=ppt/tags/tag13.xml><?xml version="1.0" encoding="utf-8"?>
<p:tagLst xmlns:p="http://schemas.openxmlformats.org/presentationml/2006/main">
  <p:tag name="KSO_WM_DIAGRAM_VIRTUALLY_FRAME" val="{&quot;height&quot;:699.8293132648193,&quot;left&quot;:34.3,&quot;top&quot;:8.5,&quot;width&quot;:1133.854503626677}"/>
</p:tagLst>
</file>

<file path=ppt/tags/tag14.xml><?xml version="1.0" encoding="utf-8"?>
<p:tagLst xmlns:p="http://schemas.openxmlformats.org/presentationml/2006/main">
  <p:tag name="TABLE_ENDDRAG_ORIGIN_RECT" val="907*356"/>
  <p:tag name="TABLE_ENDDRAG_RECT" val="43*157*907*356"/>
</p:tagLst>
</file>

<file path=ppt/tags/tag15.xml><?xml version="1.0" encoding="utf-8"?>
<p:tagLst xmlns:p="http://schemas.openxmlformats.org/presentationml/2006/main">
  <p:tag name="TABLE_ENDDRAG_ORIGIN_RECT" val="892*361"/>
  <p:tag name="TABLE_ENDDRAG_RECT" val="34*138*892*361"/>
</p:tagLst>
</file>

<file path=ppt/tags/tag16.xml><?xml version="1.0" encoding="utf-8"?>
<p:tagLst xmlns:p="http://schemas.openxmlformats.org/presentationml/2006/main">
  <p:tag name="TABLE_ENDDRAG_ORIGIN_RECT" val="886*330"/>
  <p:tag name="TABLE_ENDDRAG_RECT" val="48*170*886*330"/>
</p:tagLst>
</file>

<file path=ppt/tags/tag17.xml><?xml version="1.0" encoding="utf-8"?>
<p:tagLst xmlns:p="http://schemas.openxmlformats.org/presentationml/2006/main">
  <p:tag name="TABLE_ENDDRAG_ORIGIN_RECT" val="842*235"/>
  <p:tag name="TABLE_ENDDRAG_RECT" val="48*117*842*235"/>
</p:tagLst>
</file>

<file path=ppt/tags/tag18.xml><?xml version="1.0" encoding="utf-8"?>
<p:tagLst xmlns:p="http://schemas.openxmlformats.org/presentationml/2006/main">
  <p:tag name="TABLE_ENDDRAG_ORIGIN_RECT" val="856*262"/>
  <p:tag name="TABLE_ENDDRAG_RECT" val="51*73*856*262"/>
</p:tagLst>
</file>

<file path=ppt/tags/tag19.xml><?xml version="1.0" encoding="utf-8"?>
<p:tagLst xmlns:p="http://schemas.openxmlformats.org/presentationml/2006/main">
  <p:tag name="TABLE_ENDDRAG_ORIGIN_RECT" val="875*393"/>
  <p:tag name="TABLE_ENDDRAG_RECT" val="48*126*875*393"/>
</p:tagLst>
</file>

<file path=ppt/tags/tag2.xml><?xml version="1.0" encoding="utf-8"?>
<p:tagLst xmlns:p="http://schemas.openxmlformats.org/presentationml/2006/main">
  <p:tag name="TABLE_ENDDRAG_ORIGIN_RECT" val="879*343"/>
  <p:tag name="TABLE_ENDDRAG_RECT" val="33*129*879*343"/>
</p:tagLst>
</file>

<file path=ppt/tags/tag20.xml><?xml version="1.0" encoding="utf-8"?>
<p:tagLst xmlns:p="http://schemas.openxmlformats.org/presentationml/2006/main">
  <p:tag name="TABLE_ENDDRAG_ORIGIN_RECT" val="878*353"/>
  <p:tag name="TABLE_ENDDRAG_RECT" val="40*116*878*353"/>
</p:tagLst>
</file>

<file path=ppt/tags/tag21.xml><?xml version="1.0" encoding="utf-8"?>
<p:tagLst xmlns:p="http://schemas.openxmlformats.org/presentationml/2006/main">
  <p:tag name="TABLE_ENDDRAG_ORIGIN_RECT" val="893*337"/>
  <p:tag name="TABLE_ENDDRAG_RECT" val="30*127*893*337"/>
</p:tagLst>
</file>

<file path=ppt/tags/tag22.xml><?xml version="1.0" encoding="utf-8"?>
<p:tagLst xmlns:p="http://schemas.openxmlformats.org/presentationml/2006/main">
  <p:tag name="TABLE_ENDDRAG_ORIGIN_RECT" val="916*449"/>
  <p:tag name="TABLE_ENDDRAG_RECT" val="29*52*916*449"/>
</p:tagLst>
</file>

<file path=ppt/tags/tag23.xml><?xml version="1.0" encoding="utf-8"?>
<p:tagLst xmlns:p="http://schemas.openxmlformats.org/presentationml/2006/main">
  <p:tag name="TABLE_ENDDRAG_ORIGIN_RECT" val="901*414"/>
  <p:tag name="TABLE_ENDDRAG_RECT" val="31*102*901*414"/>
</p:tagLst>
</file>

<file path=ppt/tags/tag24.xml><?xml version="1.0" encoding="utf-8"?>
<p:tagLst xmlns:p="http://schemas.openxmlformats.org/presentationml/2006/main">
  <p:tag name="TABLE_ENDDRAG_ORIGIN_RECT" val="881*448"/>
  <p:tag name="TABLE_ENDDRAG_RECT" val="43*65*881*448"/>
</p:tagLst>
</file>

<file path=ppt/tags/tag3.xml><?xml version="1.0" encoding="utf-8"?>
<p:tagLst xmlns:p="http://schemas.openxmlformats.org/presentationml/2006/main">
  <p:tag name="TABLE_ENDDRAG_ORIGIN_RECT" val="873*394"/>
  <p:tag name="TABLE_ENDDRAG_RECT" val="44*126*873*394"/>
</p:tagLst>
</file>

<file path=ppt/tags/tag4.xml><?xml version="1.0" encoding="utf-8"?>
<p:tagLst xmlns:p="http://schemas.openxmlformats.org/presentationml/2006/main">
  <p:tag name="TABLE_ENDDRAG_ORIGIN_RECT" val="846*278"/>
  <p:tag name="TABLE_ENDDRAG_RECT" val="47*221*846*278"/>
</p:tagLst>
</file>

<file path=ppt/tags/tag5.xml><?xml version="1.0" encoding="utf-8"?>
<p:tagLst xmlns:p="http://schemas.openxmlformats.org/presentationml/2006/main">
  <p:tag name="KSO_WM_DIAGRAM_VIRTUALLY_FRAME" val="{&quot;height&quot;:699.8293132648193,&quot;left&quot;:34.3,&quot;top&quot;:8.5,&quot;width&quot;:1133.854503626677}"/>
</p:tagLst>
</file>

<file path=ppt/tags/tag6.xml><?xml version="1.0" encoding="utf-8"?>
<p:tagLst xmlns:p="http://schemas.openxmlformats.org/presentationml/2006/main">
  <p:tag name="KSO_WM_DIAGRAM_VIRTUALLY_FRAME" val="{&quot;height&quot;:699.8293132648193,&quot;left&quot;:34.3,&quot;top&quot;:8.5,&quot;width&quot;:1133.854503626677}"/>
</p:tagLst>
</file>

<file path=ppt/tags/tag7.xml><?xml version="1.0" encoding="utf-8"?>
<p:tagLst xmlns:p="http://schemas.openxmlformats.org/presentationml/2006/main">
  <p:tag name="KSO_WM_DIAGRAM_VIRTUALLY_FRAME" val="{&quot;height&quot;:699.8293132648193,&quot;left&quot;:34.3,&quot;top&quot;:8.5,&quot;width&quot;:1133.854503626677}"/>
</p:tagLst>
</file>

<file path=ppt/tags/tag8.xml><?xml version="1.0" encoding="utf-8"?>
<p:tagLst xmlns:p="http://schemas.openxmlformats.org/presentationml/2006/main">
  <p:tag name="KSO_WM_DIAGRAM_VIRTUALLY_FRAME" val="{&quot;height&quot;:699.8293132648193,&quot;left&quot;:34.3,&quot;top&quot;:8.5,&quot;width&quot;:1133.854503626677}"/>
</p:tagLst>
</file>

<file path=ppt/tags/tag9.xml><?xml version="1.0" encoding="utf-8"?>
<p:tagLst xmlns:p="http://schemas.openxmlformats.org/presentationml/2006/main">
  <p:tag name="KSO_WM_DIAGRAM_VIRTUALLY_FRAME" val="{&quot;height&quot;:699.8293132648193,&quot;left&quot;:34.3,&quot;top&quot;:8.5,&quot;width&quot;:1133.854503626677}"/>
</p:tagLst>
</file>

<file path=ppt/theme/theme1.xml><?xml version="1.0" encoding="utf-8"?>
<a:theme xmlns:a="http://schemas.openxmlformats.org/drawingml/2006/main" name="WPS">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宋体"/>
        <a:cs typeface=""/>
      </a:majorFont>
      <a:minorFont>
        <a:latin typeface="Calibri"/>
        <a:ea typeface="宋体"/>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13527</Words>
  <Application>WPS 演示</Application>
  <PresentationFormat>宽屏</PresentationFormat>
  <Paragraphs>1332</Paragraphs>
  <Slides>69</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69</vt:i4>
      </vt:variant>
    </vt:vector>
  </HeadingPairs>
  <TitlesOfParts>
    <vt:vector size="78" baseType="lpstr">
      <vt:lpstr>Arial</vt:lpstr>
      <vt:lpstr>宋体</vt:lpstr>
      <vt:lpstr>Wingdings</vt:lpstr>
      <vt:lpstr>微软雅黑</vt:lpstr>
      <vt:lpstr>方正粗黑宋简体</vt:lpstr>
      <vt:lpstr>Arial Unicode MS</vt:lpstr>
      <vt:lpstr>Calibri</vt:lpstr>
      <vt:lpstr>Times New Roman</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WPS_1758008074</cp:lastModifiedBy>
  <cp:revision>131</cp:revision>
  <dcterms:created xsi:type="dcterms:W3CDTF">2025-09-10T14:35:00Z</dcterms:created>
  <dcterms:modified xsi:type="dcterms:W3CDTF">2026-03-18T00:59:08Z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2052-12.1.0.25225</vt:lpwstr>
  </property>
  <property fmtid="{D5CDD505-2E9C-101B-9397-08002B2CF9AE}" pid="3" name="ICV">
    <vt:lpwstr>A63F8F7247769B72048BC168F17C89BB_41</vt:lpwstr>
  </property>
</Properties>
</file>